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55" r:id="rId2"/>
    <p:sldId id="420" r:id="rId3"/>
    <p:sldId id="421" r:id="rId4"/>
    <p:sldId id="292" r:id="rId5"/>
    <p:sldId id="312" r:id="rId6"/>
    <p:sldId id="327" r:id="rId7"/>
    <p:sldId id="321" r:id="rId8"/>
    <p:sldId id="430" r:id="rId9"/>
    <p:sldId id="400" r:id="rId10"/>
    <p:sldId id="433" r:id="rId11"/>
    <p:sldId id="360" r:id="rId12"/>
    <p:sldId id="395" r:id="rId13"/>
    <p:sldId id="396" r:id="rId14"/>
    <p:sldId id="391" r:id="rId15"/>
    <p:sldId id="394" r:id="rId16"/>
    <p:sldId id="363" r:id="rId17"/>
    <p:sldId id="367" r:id="rId18"/>
    <p:sldId id="371" r:id="rId19"/>
    <p:sldId id="388" r:id="rId20"/>
    <p:sldId id="397" r:id="rId21"/>
    <p:sldId id="404" r:id="rId22"/>
    <p:sldId id="406" r:id="rId23"/>
    <p:sldId id="372" r:id="rId24"/>
    <p:sldId id="376" r:id="rId25"/>
    <p:sldId id="434" r:id="rId26"/>
    <p:sldId id="377" r:id="rId27"/>
    <p:sldId id="380" r:id="rId28"/>
    <p:sldId id="382" r:id="rId29"/>
    <p:sldId id="352" r:id="rId30"/>
    <p:sldId id="383" r:id="rId31"/>
    <p:sldId id="384" r:id="rId32"/>
    <p:sldId id="385" r:id="rId33"/>
    <p:sldId id="333" r:id="rId34"/>
    <p:sldId id="386" r:id="rId35"/>
    <p:sldId id="389" r:id="rId36"/>
    <p:sldId id="426" r:id="rId37"/>
    <p:sldId id="390" r:id="rId38"/>
    <p:sldId id="259" r:id="rId39"/>
    <p:sldId id="356" r:id="rId40"/>
    <p:sldId id="285" r:id="rId41"/>
    <p:sldId id="286" r:id="rId42"/>
    <p:sldId id="301" r:id="rId43"/>
    <p:sldId id="299" r:id="rId44"/>
    <p:sldId id="398" r:id="rId45"/>
    <p:sldId id="272" r:id="rId46"/>
    <p:sldId id="409" r:id="rId47"/>
    <p:sldId id="351" r:id="rId48"/>
    <p:sldId id="410" r:id="rId4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CD8F9FB3-F3EE-4790-B42D-9AB4DA3292BC}">
          <p14:sldIdLst>
            <p14:sldId id="355"/>
          </p14:sldIdLst>
        </p14:section>
        <p14:section name="Allgemeines" id="{FC0D3BDA-1DED-4A2B-B08D-9D1AEFF70F49}">
          <p14:sldIdLst>
            <p14:sldId id="420"/>
            <p14:sldId id="421"/>
            <p14:sldId id="292"/>
            <p14:sldId id="312"/>
            <p14:sldId id="327"/>
            <p14:sldId id="321"/>
            <p14:sldId id="430"/>
          </p14:sldIdLst>
        </p14:section>
        <p14:section name="Freischlag, Selfpass, Abstand, Lange Ecke" id="{111ADAA7-BB92-4DA2-8022-6948644BC152}">
          <p14:sldIdLst>
            <p14:sldId id="400"/>
            <p14:sldId id="433"/>
            <p14:sldId id="360"/>
            <p14:sldId id="395"/>
            <p14:sldId id="396"/>
            <p14:sldId id="391"/>
          </p14:sldIdLst>
        </p14:section>
        <p14:section name="Spielerwechsel" id="{1E93507B-4E3A-4C77-87E9-D80BE4B7332F}">
          <p14:sldIdLst>
            <p14:sldId id="394"/>
          </p14:sldIdLst>
        </p14:section>
        <p14:section name="Schlenzball" id="{D04F5B5F-952F-44AA-A30C-C7B69240B387}">
          <p14:sldIdLst>
            <p14:sldId id="363"/>
            <p14:sldId id="367"/>
            <p14:sldId id="371"/>
          </p14:sldIdLst>
        </p14:section>
        <p14:section name="Gefährliches Spiel" id="{E6BD91D4-300C-4657-8A83-EB98CBFA47CD}">
          <p14:sldIdLst>
            <p14:sldId id="388"/>
          </p14:sldIdLst>
        </p14:section>
        <p14:section name="Körperliches (Foul) Spiel" id="{887C3389-3D43-4A86-854D-F40D3A5D4DCB}">
          <p14:sldIdLst>
            <p14:sldId id="397"/>
            <p14:sldId id="404"/>
            <p14:sldId id="406"/>
          </p14:sldIdLst>
        </p14:section>
        <p14:section name="Strafecke" id="{0BA030C8-F884-46FE-AD2A-0DEC4819A644}">
          <p14:sldIdLst>
            <p14:sldId id="372"/>
            <p14:sldId id="376"/>
            <p14:sldId id="434"/>
            <p14:sldId id="377"/>
            <p14:sldId id="380"/>
            <p14:sldId id="382"/>
            <p14:sldId id="352"/>
          </p14:sldIdLst>
        </p14:section>
        <p14:section name="7m Ball" id="{912A3F8C-B21D-4E70-AAF1-21E4F9226F7C}">
          <p14:sldIdLst>
            <p14:sldId id="383"/>
            <p14:sldId id="384"/>
            <p14:sldId id="385"/>
            <p14:sldId id="333"/>
            <p14:sldId id="386"/>
          </p14:sldIdLst>
        </p14:section>
        <p14:section name="Besonderheiten Halle" id="{A8412EA0-6D58-4527-B14B-E49E44B0AF6A}">
          <p14:sldIdLst>
            <p14:sldId id="389"/>
            <p14:sldId id="426"/>
            <p14:sldId id="390"/>
          </p14:sldIdLst>
        </p14:section>
        <p14:section name="Spielkontrolle / Management" id="{1D59FE51-A988-4263-A65C-FF7D72DDDCB5}">
          <p14:sldIdLst>
            <p14:sldId id="259"/>
          </p14:sldIdLst>
        </p14:section>
        <p14:section name="Strafen(Karten)" id="{0A944B30-C631-47DB-BDB2-4E1D332881DC}">
          <p14:sldIdLst>
            <p14:sldId id="356"/>
            <p14:sldId id="285"/>
            <p14:sldId id="286"/>
            <p14:sldId id="301"/>
            <p14:sldId id="299"/>
          </p14:sldIdLst>
        </p14:section>
        <p14:section name="Sonstiges" id="{A3EC86F8-D47A-4A1A-BE71-BCC408D53AF9}">
          <p14:sldIdLst>
            <p14:sldId id="398"/>
            <p14:sldId id="272"/>
          </p14:sldIdLst>
        </p14:section>
        <p14:section name="Regeltest/Links" id="{C1954C63-EAD3-4F00-A04D-1BC1307060D4}">
          <p14:sldIdLst>
            <p14:sldId id="409"/>
            <p14:sldId id="351"/>
            <p14:sldId id="41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dimper" initials="DD" lastIdx="1" clrIdx="0"/>
  <p:cmAuthor id="1" name="Matthias Raum" initials="MR" lastIdx="2" clrIdx="1"/>
  <p:cmAuthor id="2" name="Dominik Dimper" initials="DD" lastIdx="1" clrIdx="2"/>
  <p:cmAuthor id="3" name="- derschum" initials="-d" lastIdx="4" clrIdx="3"/>
  <p:cmAuthor id="4" name="Rene Clausner" initials="RC" lastIdx="11" clrIdx="4">
    <p:extLst>
      <p:ext uri="{19B8F6BF-5375-455C-9EA6-DF929625EA0E}">
        <p15:presenceInfo xmlns:p15="http://schemas.microsoft.com/office/powerpoint/2012/main" userId="035341aa6b974625" providerId="Windows Live"/>
      </p:ext>
    </p:extLst>
  </p:cmAuthor>
  <p:cmAuthor id="5" name="Emil Scholz" initials="ES" lastIdx="6" clrIdx="5">
    <p:extLst>
      <p:ext uri="{19B8F6BF-5375-455C-9EA6-DF929625EA0E}">
        <p15:presenceInfo xmlns:p15="http://schemas.microsoft.com/office/powerpoint/2012/main" userId="fceb1c3c4c68453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98BDA9-9995-410F-ACDA-D445CF8AE79E}" v="211" dt="2022-01-20T18:54:17.190"/>
    <p1510:client id="{6803799F-4A6E-48F0-BECF-1FBD80E92602}" v="23" dt="2022-01-28T13:50:56.959"/>
    <p1510:client id="{77EA947E-68B3-4495-842A-2A482B51F9D4}" v="37" dt="2022-01-31T11:41:51.566"/>
    <p1510:client id="{BA013B65-8C26-4510-B79D-04E8CCA3B783}" v="19" dt="2022-02-01T08:09:00.408"/>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07"/>
    <p:restoredTop sz="80000" autoAdjust="0"/>
  </p:normalViewPr>
  <p:slideViewPr>
    <p:cSldViewPr snapToGrid="0">
      <p:cViewPr varScale="1">
        <p:scale>
          <a:sx n="91" d="100"/>
          <a:sy n="91" d="100"/>
        </p:scale>
        <p:origin x="1032"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 Scholz" userId="fceb1c3c4c684533" providerId="Windows Live" clId="Web-{6803799F-4A6E-48F0-BECF-1FBD80E92602}"/>
    <pc:docChg chg="modSld">
      <pc:chgData name="Emil Scholz" userId="fceb1c3c4c684533" providerId="Windows Live" clId="Web-{6803799F-4A6E-48F0-BECF-1FBD80E92602}" dt="2022-01-28T13:50:53.693" v="13" actId="20577"/>
      <pc:docMkLst>
        <pc:docMk/>
      </pc:docMkLst>
      <pc:sldChg chg="modSp addCm">
        <pc:chgData name="Emil Scholz" userId="fceb1c3c4c684533" providerId="Windows Live" clId="Web-{6803799F-4A6E-48F0-BECF-1FBD80E92602}" dt="2022-01-28T13:50:53.693" v="13" actId="20577"/>
        <pc:sldMkLst>
          <pc:docMk/>
          <pc:sldMk cId="2552265206" sldId="380"/>
        </pc:sldMkLst>
        <pc:spChg chg="mod">
          <ac:chgData name="Emil Scholz" userId="fceb1c3c4c684533" providerId="Windows Live" clId="Web-{6803799F-4A6E-48F0-BECF-1FBD80E92602}" dt="2022-01-28T13:50:53.693" v="13" actId="20577"/>
          <ac:spMkLst>
            <pc:docMk/>
            <pc:sldMk cId="2552265206" sldId="380"/>
            <ac:spMk id="6" creationId="{00000000-0000-0000-0000-000000000000}"/>
          </ac:spMkLst>
        </pc:spChg>
      </pc:sldChg>
      <pc:sldChg chg="modSp addCm">
        <pc:chgData name="Emil Scholz" userId="fceb1c3c4c684533" providerId="Windows Live" clId="Web-{6803799F-4A6E-48F0-BECF-1FBD80E92602}" dt="2022-01-28T13:49:54.486" v="7"/>
        <pc:sldMkLst>
          <pc:docMk/>
          <pc:sldMk cId="2252273391" sldId="394"/>
        </pc:sldMkLst>
        <pc:spChg chg="mod">
          <ac:chgData name="Emil Scholz" userId="fceb1c3c4c684533" providerId="Windows Live" clId="Web-{6803799F-4A6E-48F0-BECF-1FBD80E92602}" dt="2022-01-28T13:49:41.922" v="6" actId="20577"/>
          <ac:spMkLst>
            <pc:docMk/>
            <pc:sldMk cId="2252273391" sldId="394"/>
            <ac:spMk id="6" creationId="{00000000-0000-0000-0000-000000000000}"/>
          </ac:spMkLst>
        </pc:spChg>
      </pc:sldChg>
    </pc:docChg>
  </pc:docChgLst>
  <pc:docChgLst>
    <pc:chgData name="leo schmidt" userId="0d6c55d2fd5863c6" providerId="LiveId" clId="{A4BBE0CD-85CF-774F-9042-7C98E89947BA}"/>
    <pc:docChg chg="modSld">
      <pc:chgData name="leo schmidt" userId="0d6c55d2fd5863c6" providerId="LiveId" clId="{A4BBE0CD-85CF-774F-9042-7C98E89947BA}" dt="2021-02-19T09:10:24.059" v="14" actId="20577"/>
      <pc:docMkLst>
        <pc:docMk/>
      </pc:docMkLst>
      <pc:sldChg chg="modSp mod">
        <pc:chgData name="leo schmidt" userId="0d6c55d2fd5863c6" providerId="LiveId" clId="{A4BBE0CD-85CF-774F-9042-7C98E89947BA}" dt="2021-02-19T09:10:24.059" v="14" actId="20577"/>
        <pc:sldMkLst>
          <pc:docMk/>
          <pc:sldMk cId="2933235786" sldId="351"/>
        </pc:sldMkLst>
        <pc:spChg chg="mod">
          <ac:chgData name="leo schmidt" userId="0d6c55d2fd5863c6" providerId="LiveId" clId="{A4BBE0CD-85CF-774F-9042-7C98E89947BA}" dt="2021-02-19T09:10:24.059" v="14" actId="20577"/>
          <ac:spMkLst>
            <pc:docMk/>
            <pc:sldMk cId="2933235786" sldId="351"/>
            <ac:spMk id="4" creationId="{00000000-0000-0000-0000-000000000000}"/>
          </ac:spMkLst>
        </pc:spChg>
      </pc:sldChg>
    </pc:docChg>
  </pc:docChgLst>
  <pc:docChgLst>
    <pc:chgData name="Dominik Dimper" userId="70e8e2d56067dbc4" providerId="Windows Live" clId="Web-{77EA947E-68B3-4495-842A-2A482B51F9D4}"/>
    <pc:docChg chg="modSld">
      <pc:chgData name="Dominik Dimper" userId="70e8e2d56067dbc4" providerId="Windows Live" clId="Web-{77EA947E-68B3-4495-842A-2A482B51F9D4}" dt="2022-01-31T11:41:51.566" v="30" actId="20577"/>
      <pc:docMkLst>
        <pc:docMk/>
      </pc:docMkLst>
      <pc:sldChg chg="delCm">
        <pc:chgData name="Dominik Dimper" userId="70e8e2d56067dbc4" providerId="Windows Live" clId="Web-{77EA947E-68B3-4495-842A-2A482B51F9D4}" dt="2022-01-31T11:40:08.001" v="19"/>
        <pc:sldMkLst>
          <pc:docMk/>
          <pc:sldMk cId="121208723" sldId="285"/>
        </pc:sldMkLst>
      </pc:sldChg>
      <pc:sldChg chg="modSp delCm">
        <pc:chgData name="Dominik Dimper" userId="70e8e2d56067dbc4" providerId="Windows Live" clId="Web-{77EA947E-68B3-4495-842A-2A482B51F9D4}" dt="2022-01-31T11:41:51.566" v="30" actId="20577"/>
        <pc:sldMkLst>
          <pc:docMk/>
          <pc:sldMk cId="2933235786" sldId="351"/>
        </pc:sldMkLst>
        <pc:spChg chg="mod">
          <ac:chgData name="Dominik Dimper" userId="70e8e2d56067dbc4" providerId="Windows Live" clId="Web-{77EA947E-68B3-4495-842A-2A482B51F9D4}" dt="2022-01-31T11:41:51.566" v="30" actId="20577"/>
          <ac:spMkLst>
            <pc:docMk/>
            <pc:sldMk cId="2933235786" sldId="351"/>
            <ac:spMk id="4" creationId="{00000000-0000-0000-0000-000000000000}"/>
          </ac:spMkLst>
        </pc:spChg>
      </pc:sldChg>
      <pc:sldChg chg="delCm">
        <pc:chgData name="Dominik Dimper" userId="70e8e2d56067dbc4" providerId="Windows Live" clId="Web-{77EA947E-68B3-4495-842A-2A482B51F9D4}" dt="2022-01-31T11:38:05.372" v="17"/>
        <pc:sldMkLst>
          <pc:docMk/>
          <pc:sldMk cId="2552265206" sldId="380"/>
        </pc:sldMkLst>
      </pc:sldChg>
      <pc:sldChg chg="delCm">
        <pc:chgData name="Dominik Dimper" userId="70e8e2d56067dbc4" providerId="Windows Live" clId="Web-{77EA947E-68B3-4495-842A-2A482B51F9D4}" dt="2022-01-31T11:38:37.733" v="18"/>
        <pc:sldMkLst>
          <pc:docMk/>
          <pc:sldMk cId="3428269660" sldId="384"/>
        </pc:sldMkLst>
      </pc:sldChg>
      <pc:sldChg chg="delCm">
        <pc:chgData name="Dominik Dimper" userId="70e8e2d56067dbc4" providerId="Windows Live" clId="Web-{77EA947E-68B3-4495-842A-2A482B51F9D4}" dt="2022-01-31T11:33:27.849" v="1"/>
        <pc:sldMkLst>
          <pc:docMk/>
          <pc:sldMk cId="2252273391" sldId="394"/>
        </pc:sldMkLst>
      </pc:sldChg>
      <pc:sldChg chg="modSp">
        <pc:chgData name="Dominik Dimper" userId="70e8e2d56067dbc4" providerId="Windows Live" clId="Web-{77EA947E-68B3-4495-842A-2A482B51F9D4}" dt="2022-01-31T11:37:48.919" v="16" actId="20577"/>
        <pc:sldMkLst>
          <pc:docMk/>
          <pc:sldMk cId="1089865694" sldId="434"/>
        </pc:sldMkLst>
        <pc:spChg chg="mod">
          <ac:chgData name="Dominik Dimper" userId="70e8e2d56067dbc4" providerId="Windows Live" clId="Web-{77EA947E-68B3-4495-842A-2A482B51F9D4}" dt="2022-01-31T11:37:48.919" v="16" actId="20577"/>
          <ac:spMkLst>
            <pc:docMk/>
            <pc:sldMk cId="1089865694" sldId="434"/>
            <ac:spMk id="3" creationId="{3345FF8F-3550-9A40-8610-BB8E5A296D5A}"/>
          </ac:spMkLst>
        </pc:spChg>
      </pc:sldChg>
    </pc:docChg>
  </pc:docChgLst>
  <pc:docChgLst>
    <pc:chgData name="leo schmidt" userId="0d6c55d2fd5863c6" providerId="LiveId" clId="{85FD9D26-6C8C-ED4A-87D0-04F63954BBE7}"/>
    <pc:docChg chg="undo custSel addSld modSld modSection">
      <pc:chgData name="leo schmidt" userId="0d6c55d2fd5863c6" providerId="LiveId" clId="{85FD9D26-6C8C-ED4A-87D0-04F63954BBE7}" dt="2021-03-15T11:48:43.376" v="1668" actId="115"/>
      <pc:docMkLst>
        <pc:docMk/>
      </pc:docMkLst>
      <pc:sldChg chg="modSp">
        <pc:chgData name="leo schmidt" userId="0d6c55d2fd5863c6" providerId="LiveId" clId="{85FD9D26-6C8C-ED4A-87D0-04F63954BBE7}" dt="2021-03-15T11:25:53.498" v="1412" actId="20577"/>
        <pc:sldMkLst>
          <pc:docMk/>
          <pc:sldMk cId="121208723" sldId="285"/>
        </pc:sldMkLst>
        <pc:graphicFrameChg chg="mod">
          <ac:chgData name="leo schmidt" userId="0d6c55d2fd5863c6" providerId="LiveId" clId="{85FD9D26-6C8C-ED4A-87D0-04F63954BBE7}" dt="2021-03-15T11:25:53.498" v="1412" actId="20577"/>
          <ac:graphicFrameMkLst>
            <pc:docMk/>
            <pc:sldMk cId="121208723" sldId="285"/>
            <ac:graphicFrameMk id="6" creationId="{91A8D010-F4C6-3E4E-870A-AAD6FA01EAFD}"/>
          </ac:graphicFrameMkLst>
        </pc:graphicFrameChg>
      </pc:sldChg>
      <pc:sldChg chg="modSp">
        <pc:chgData name="leo schmidt" userId="0d6c55d2fd5863c6" providerId="LiveId" clId="{85FD9D26-6C8C-ED4A-87D0-04F63954BBE7}" dt="2021-03-15T11:26:23.272" v="1497" actId="20577"/>
        <pc:sldMkLst>
          <pc:docMk/>
          <pc:sldMk cId="1998858888" sldId="286"/>
        </pc:sldMkLst>
        <pc:graphicFrameChg chg="mod">
          <ac:chgData name="leo schmidt" userId="0d6c55d2fd5863c6" providerId="LiveId" clId="{85FD9D26-6C8C-ED4A-87D0-04F63954BBE7}" dt="2021-03-15T11:26:23.272" v="1497" actId="20577"/>
          <ac:graphicFrameMkLst>
            <pc:docMk/>
            <pc:sldMk cId="1998858888" sldId="286"/>
            <ac:graphicFrameMk id="4" creationId="{10313A47-DDF1-974F-A501-0550598A6BE3}"/>
          </ac:graphicFrameMkLst>
        </pc:graphicFrameChg>
      </pc:sldChg>
      <pc:sldChg chg="modSp mod">
        <pc:chgData name="leo schmidt" userId="0d6c55d2fd5863c6" providerId="LiveId" clId="{85FD9D26-6C8C-ED4A-87D0-04F63954BBE7}" dt="2021-03-05T22:08:26.547" v="145" actId="20577"/>
        <pc:sldMkLst>
          <pc:docMk/>
          <pc:sldMk cId="2109611821" sldId="301"/>
        </pc:sldMkLst>
        <pc:spChg chg="mod">
          <ac:chgData name="leo schmidt" userId="0d6c55d2fd5863c6" providerId="LiveId" clId="{85FD9D26-6C8C-ED4A-87D0-04F63954BBE7}" dt="2021-03-05T22:08:26.547" v="145" actId="20577"/>
          <ac:spMkLst>
            <pc:docMk/>
            <pc:sldMk cId="2109611821" sldId="301"/>
            <ac:spMk id="6" creationId="{00000000-0000-0000-0000-000000000000}"/>
          </ac:spMkLst>
        </pc:spChg>
      </pc:sldChg>
      <pc:sldChg chg="modSp mod">
        <pc:chgData name="leo schmidt" userId="0d6c55d2fd5863c6" providerId="LiveId" clId="{85FD9D26-6C8C-ED4A-87D0-04F63954BBE7}" dt="2021-03-05T21:44:37.361" v="57" actId="20577"/>
        <pc:sldMkLst>
          <pc:docMk/>
          <pc:sldMk cId="413503043" sldId="360"/>
        </pc:sldMkLst>
        <pc:spChg chg="mod">
          <ac:chgData name="leo schmidt" userId="0d6c55d2fd5863c6" providerId="LiveId" clId="{85FD9D26-6C8C-ED4A-87D0-04F63954BBE7}" dt="2021-03-05T21:44:37.361" v="57" actId="20577"/>
          <ac:spMkLst>
            <pc:docMk/>
            <pc:sldMk cId="413503043" sldId="360"/>
            <ac:spMk id="6" creationId="{00000000-0000-0000-0000-000000000000}"/>
          </ac:spMkLst>
        </pc:spChg>
      </pc:sldChg>
      <pc:sldChg chg="modSp mod">
        <pc:chgData name="leo schmidt" userId="0d6c55d2fd5863c6" providerId="LiveId" clId="{85FD9D26-6C8C-ED4A-87D0-04F63954BBE7}" dt="2021-03-15T11:48:43.376" v="1668" actId="115"/>
        <pc:sldMkLst>
          <pc:docMk/>
          <pc:sldMk cId="79456478" sldId="372"/>
        </pc:sldMkLst>
        <pc:spChg chg="mod">
          <ac:chgData name="leo schmidt" userId="0d6c55d2fd5863c6" providerId="LiveId" clId="{85FD9D26-6C8C-ED4A-87D0-04F63954BBE7}" dt="2021-03-15T11:48:43.376" v="1668" actId="115"/>
          <ac:spMkLst>
            <pc:docMk/>
            <pc:sldMk cId="79456478" sldId="372"/>
            <ac:spMk id="6" creationId="{00000000-0000-0000-0000-000000000000}"/>
          </ac:spMkLst>
        </pc:spChg>
      </pc:sldChg>
      <pc:sldChg chg="modSp mod">
        <pc:chgData name="leo schmidt" userId="0d6c55d2fd5863c6" providerId="LiveId" clId="{85FD9D26-6C8C-ED4A-87D0-04F63954BBE7}" dt="2021-03-15T11:23:25.650" v="1221" actId="1076"/>
        <pc:sldMkLst>
          <pc:docMk/>
          <pc:sldMk cId="3465589226" sldId="376"/>
        </pc:sldMkLst>
        <pc:spChg chg="mod">
          <ac:chgData name="leo schmidt" userId="0d6c55d2fd5863c6" providerId="LiveId" clId="{85FD9D26-6C8C-ED4A-87D0-04F63954BBE7}" dt="2021-03-15T11:23:22.081" v="1220" actId="1076"/>
          <ac:spMkLst>
            <pc:docMk/>
            <pc:sldMk cId="3465589226" sldId="376"/>
            <ac:spMk id="5" creationId="{5FA59B07-9189-A84B-B196-2EE8EA39E3B0}"/>
          </ac:spMkLst>
        </pc:spChg>
        <pc:spChg chg="mod">
          <ac:chgData name="leo schmidt" userId="0d6c55d2fd5863c6" providerId="LiveId" clId="{85FD9D26-6C8C-ED4A-87D0-04F63954BBE7}" dt="2021-03-15T11:23:18.549" v="1219" actId="1076"/>
          <ac:spMkLst>
            <pc:docMk/>
            <pc:sldMk cId="3465589226" sldId="376"/>
            <ac:spMk id="6" creationId="{00000000-0000-0000-0000-000000000000}"/>
          </ac:spMkLst>
        </pc:spChg>
        <pc:spChg chg="mod">
          <ac:chgData name="leo schmidt" userId="0d6c55d2fd5863c6" providerId="LiveId" clId="{85FD9D26-6C8C-ED4A-87D0-04F63954BBE7}" dt="2021-03-15T11:23:25.650" v="1221" actId="1076"/>
          <ac:spMkLst>
            <pc:docMk/>
            <pc:sldMk cId="3465589226" sldId="376"/>
            <ac:spMk id="7" creationId="{608590DF-39F1-9145-B259-9C60F2A331C6}"/>
          </ac:spMkLst>
        </pc:spChg>
      </pc:sldChg>
      <pc:sldChg chg="modSp mod">
        <pc:chgData name="leo schmidt" userId="0d6c55d2fd5863c6" providerId="LiveId" clId="{85FD9D26-6C8C-ED4A-87D0-04F63954BBE7}" dt="2021-03-15T11:47:56.181" v="1578" actId="20577"/>
        <pc:sldMkLst>
          <pc:docMk/>
          <pc:sldMk cId="3792781712" sldId="377"/>
        </pc:sldMkLst>
        <pc:spChg chg="mod">
          <ac:chgData name="leo schmidt" userId="0d6c55d2fd5863c6" providerId="LiveId" clId="{85FD9D26-6C8C-ED4A-87D0-04F63954BBE7}" dt="2021-03-15T11:47:56.181" v="1578" actId="20577"/>
          <ac:spMkLst>
            <pc:docMk/>
            <pc:sldMk cId="3792781712" sldId="377"/>
            <ac:spMk id="6" creationId="{00000000-0000-0000-0000-000000000000}"/>
          </ac:spMkLst>
        </pc:spChg>
      </pc:sldChg>
      <pc:sldChg chg="modSp mod">
        <pc:chgData name="leo schmidt" userId="0d6c55d2fd5863c6" providerId="LiveId" clId="{85FD9D26-6C8C-ED4A-87D0-04F63954BBE7}" dt="2021-03-05T21:58:03.750" v="108" actId="20577"/>
        <pc:sldMkLst>
          <pc:docMk/>
          <pc:sldMk cId="2552265206" sldId="380"/>
        </pc:sldMkLst>
        <pc:spChg chg="mod">
          <ac:chgData name="leo schmidt" userId="0d6c55d2fd5863c6" providerId="LiveId" clId="{85FD9D26-6C8C-ED4A-87D0-04F63954BBE7}" dt="2021-03-05T21:58:03.750" v="108" actId="20577"/>
          <ac:spMkLst>
            <pc:docMk/>
            <pc:sldMk cId="2552265206" sldId="380"/>
            <ac:spMk id="6" creationId="{00000000-0000-0000-0000-000000000000}"/>
          </ac:spMkLst>
        </pc:spChg>
      </pc:sldChg>
      <pc:sldChg chg="modSp mod">
        <pc:chgData name="leo schmidt" userId="0d6c55d2fd5863c6" providerId="LiveId" clId="{85FD9D26-6C8C-ED4A-87D0-04F63954BBE7}" dt="2021-03-15T11:25:18.736" v="1337" actId="20577"/>
        <pc:sldMkLst>
          <pc:docMk/>
          <pc:sldMk cId="3440320348" sldId="388"/>
        </pc:sldMkLst>
        <pc:spChg chg="mod">
          <ac:chgData name="leo schmidt" userId="0d6c55d2fd5863c6" providerId="LiveId" clId="{85FD9D26-6C8C-ED4A-87D0-04F63954BBE7}" dt="2021-03-15T11:25:18.736" v="1337" actId="20577"/>
          <ac:spMkLst>
            <pc:docMk/>
            <pc:sldMk cId="3440320348" sldId="388"/>
            <ac:spMk id="3" creationId="{DDD74003-87B0-4053-8215-9DB21BC36937}"/>
          </ac:spMkLst>
        </pc:spChg>
        <pc:spChg chg="mod">
          <ac:chgData name="leo schmidt" userId="0d6c55d2fd5863c6" providerId="LiveId" clId="{85FD9D26-6C8C-ED4A-87D0-04F63954BBE7}" dt="2021-03-15T11:25:04.887" v="1324" actId="20577"/>
          <ac:spMkLst>
            <pc:docMk/>
            <pc:sldMk cId="3440320348" sldId="388"/>
            <ac:spMk id="6" creationId="{00000000-0000-0000-0000-000000000000}"/>
          </ac:spMkLst>
        </pc:spChg>
      </pc:sldChg>
      <pc:sldChg chg="modSp mod">
        <pc:chgData name="leo schmidt" userId="0d6c55d2fd5863c6" providerId="LiveId" clId="{85FD9D26-6C8C-ED4A-87D0-04F63954BBE7}" dt="2021-03-05T22:03:42.667" v="137" actId="20577"/>
        <pc:sldMkLst>
          <pc:docMk/>
          <pc:sldMk cId="943479428" sldId="390"/>
        </pc:sldMkLst>
        <pc:spChg chg="mod">
          <ac:chgData name="leo schmidt" userId="0d6c55d2fd5863c6" providerId="LiveId" clId="{85FD9D26-6C8C-ED4A-87D0-04F63954BBE7}" dt="2021-03-05T22:03:42.667" v="137" actId="20577"/>
          <ac:spMkLst>
            <pc:docMk/>
            <pc:sldMk cId="943479428" sldId="390"/>
            <ac:spMk id="4" creationId="{00000000-0000-0000-0000-000000000000}"/>
          </ac:spMkLst>
        </pc:spChg>
      </pc:sldChg>
      <pc:sldChg chg="modSp mod">
        <pc:chgData name="leo schmidt" userId="0d6c55d2fd5863c6" providerId="LiveId" clId="{85FD9D26-6C8C-ED4A-87D0-04F63954BBE7}" dt="2021-03-05T21:47:55.797" v="104" actId="207"/>
        <pc:sldMkLst>
          <pc:docMk/>
          <pc:sldMk cId="3705308998" sldId="391"/>
        </pc:sldMkLst>
        <pc:spChg chg="mod">
          <ac:chgData name="leo schmidt" userId="0d6c55d2fd5863c6" providerId="LiveId" clId="{85FD9D26-6C8C-ED4A-87D0-04F63954BBE7}" dt="2021-03-05T21:47:55.797" v="104" actId="207"/>
          <ac:spMkLst>
            <pc:docMk/>
            <pc:sldMk cId="3705308998" sldId="391"/>
            <ac:spMk id="4" creationId="{00000000-0000-0000-0000-000000000000}"/>
          </ac:spMkLst>
        </pc:spChg>
      </pc:sldChg>
      <pc:sldChg chg="modSp mod">
        <pc:chgData name="leo schmidt" userId="0d6c55d2fd5863c6" providerId="LiveId" clId="{85FD9D26-6C8C-ED4A-87D0-04F63954BBE7}" dt="2021-03-15T11:28:10.268" v="1498" actId="20577"/>
        <pc:sldMkLst>
          <pc:docMk/>
          <pc:sldMk cId="2252273391" sldId="394"/>
        </pc:sldMkLst>
        <pc:spChg chg="mod">
          <ac:chgData name="leo schmidt" userId="0d6c55d2fd5863c6" providerId="LiveId" clId="{85FD9D26-6C8C-ED4A-87D0-04F63954BBE7}" dt="2021-03-15T11:28:10.268" v="1498" actId="20577"/>
          <ac:spMkLst>
            <pc:docMk/>
            <pc:sldMk cId="2252273391" sldId="394"/>
            <ac:spMk id="5" creationId="{84B36C3E-2A71-744C-8FBC-A7357A626971}"/>
          </ac:spMkLst>
        </pc:spChg>
      </pc:sldChg>
      <pc:sldChg chg="modSp mod">
        <pc:chgData name="leo schmidt" userId="0d6c55d2fd5863c6" providerId="LiveId" clId="{85FD9D26-6C8C-ED4A-87D0-04F63954BBE7}" dt="2021-03-05T22:27:18.088" v="987" actId="20577"/>
        <pc:sldMkLst>
          <pc:docMk/>
          <pc:sldMk cId="697653855" sldId="395"/>
        </pc:sldMkLst>
        <pc:spChg chg="mod">
          <ac:chgData name="leo schmidt" userId="0d6c55d2fd5863c6" providerId="LiveId" clId="{85FD9D26-6C8C-ED4A-87D0-04F63954BBE7}" dt="2021-03-05T21:44:01.978" v="6" actId="14100"/>
          <ac:spMkLst>
            <pc:docMk/>
            <pc:sldMk cId="697653855" sldId="395"/>
            <ac:spMk id="3" creationId="{00000000-0000-0000-0000-000000000000}"/>
          </ac:spMkLst>
        </pc:spChg>
        <pc:spChg chg="mod">
          <ac:chgData name="leo schmidt" userId="0d6c55d2fd5863c6" providerId="LiveId" clId="{85FD9D26-6C8C-ED4A-87D0-04F63954BBE7}" dt="2021-03-05T22:27:18.088" v="987" actId="20577"/>
          <ac:spMkLst>
            <pc:docMk/>
            <pc:sldMk cId="697653855" sldId="395"/>
            <ac:spMk id="6" creationId="{00000000-0000-0000-0000-000000000000}"/>
          </ac:spMkLst>
        </pc:spChg>
      </pc:sldChg>
      <pc:sldChg chg="modSp mod">
        <pc:chgData name="leo schmidt" userId="0d6c55d2fd5863c6" providerId="LiveId" clId="{85FD9D26-6C8C-ED4A-87D0-04F63954BBE7}" dt="2021-03-05T22:18:05.266" v="772" actId="5793"/>
        <pc:sldMkLst>
          <pc:docMk/>
          <pc:sldMk cId="2448144792" sldId="398"/>
        </pc:sldMkLst>
        <pc:spChg chg="mod">
          <ac:chgData name="leo schmidt" userId="0d6c55d2fd5863c6" providerId="LiveId" clId="{85FD9D26-6C8C-ED4A-87D0-04F63954BBE7}" dt="2021-03-05T22:18:05.266" v="772" actId="5793"/>
          <ac:spMkLst>
            <pc:docMk/>
            <pc:sldMk cId="2448144792" sldId="398"/>
            <ac:spMk id="6" creationId="{00000000-0000-0000-0000-000000000000}"/>
          </ac:spMkLst>
        </pc:spChg>
      </pc:sldChg>
      <pc:sldChg chg="modSp mod">
        <pc:chgData name="leo schmidt" userId="0d6c55d2fd5863c6" providerId="LiveId" clId="{85FD9D26-6C8C-ED4A-87D0-04F63954BBE7}" dt="2021-03-05T21:42:19.801" v="2" actId="1036"/>
        <pc:sldMkLst>
          <pc:docMk/>
          <pc:sldMk cId="2234124695" sldId="433"/>
        </pc:sldMkLst>
        <pc:picChg chg="mod">
          <ac:chgData name="leo schmidt" userId="0d6c55d2fd5863c6" providerId="LiveId" clId="{85FD9D26-6C8C-ED4A-87D0-04F63954BBE7}" dt="2021-03-05T21:42:19.801" v="2" actId="1036"/>
          <ac:picMkLst>
            <pc:docMk/>
            <pc:sldMk cId="2234124695" sldId="433"/>
            <ac:picMk id="4" creationId="{3097A07D-B1B7-314C-87A6-49B0C598EF26}"/>
          </ac:picMkLst>
        </pc:picChg>
      </pc:sldChg>
      <pc:sldChg chg="modSp new mod">
        <pc:chgData name="leo schmidt" userId="0d6c55d2fd5863c6" providerId="LiveId" clId="{85FD9D26-6C8C-ED4A-87D0-04F63954BBE7}" dt="2021-03-05T22:16:33.886" v="766" actId="5793"/>
        <pc:sldMkLst>
          <pc:docMk/>
          <pc:sldMk cId="1867017889" sldId="434"/>
        </pc:sldMkLst>
        <pc:spChg chg="mod">
          <ac:chgData name="leo schmidt" userId="0d6c55d2fd5863c6" providerId="LiveId" clId="{85FD9D26-6C8C-ED4A-87D0-04F63954BBE7}" dt="2021-03-05T22:15:17.263" v="564" actId="20577"/>
          <ac:spMkLst>
            <pc:docMk/>
            <pc:sldMk cId="1867017889" sldId="434"/>
            <ac:spMk id="2" creationId="{7873592D-078A-034A-ABBA-10FC6E67478D}"/>
          </ac:spMkLst>
        </pc:spChg>
        <pc:spChg chg="mod">
          <ac:chgData name="leo schmidt" userId="0d6c55d2fd5863c6" providerId="LiveId" clId="{85FD9D26-6C8C-ED4A-87D0-04F63954BBE7}" dt="2021-03-05T22:16:33.886" v="766" actId="5793"/>
          <ac:spMkLst>
            <pc:docMk/>
            <pc:sldMk cId="1867017889" sldId="434"/>
            <ac:spMk id="3" creationId="{3345FF8F-3550-9A40-8610-BB8E5A296D5A}"/>
          </ac:spMkLst>
        </pc:spChg>
      </pc:sldChg>
    </pc:docChg>
  </pc:docChgLst>
  <pc:docChgLst>
    <pc:chgData name="Emil Scholz" userId="fceb1c3c4c684533" providerId="Windows Live" clId="Web-{1098BDA9-9995-410F-ACDA-D445CF8AE79E}"/>
    <pc:docChg chg="modSld">
      <pc:chgData name="Emil Scholz" userId="fceb1c3c4c684533" providerId="Windows Live" clId="Web-{1098BDA9-9995-410F-ACDA-D445CF8AE79E}" dt="2022-01-20T18:54:20.955" v="144" actId="20577"/>
      <pc:docMkLst>
        <pc:docMk/>
      </pc:docMkLst>
      <pc:sldChg chg="modSp addCm">
        <pc:chgData name="Emil Scholz" userId="fceb1c3c4c684533" providerId="Windows Live" clId="Web-{1098BDA9-9995-410F-ACDA-D445CF8AE79E}" dt="2022-01-20T18:53:20.876" v="132"/>
        <pc:sldMkLst>
          <pc:docMk/>
          <pc:sldMk cId="121208723" sldId="285"/>
        </pc:sldMkLst>
        <pc:graphicFrameChg chg="modGraphic">
          <ac:chgData name="Emil Scholz" userId="fceb1c3c4c684533" providerId="Windows Live" clId="Web-{1098BDA9-9995-410F-ACDA-D445CF8AE79E}" dt="2022-01-20T18:53:17.235" v="131" actId="20577"/>
          <ac:graphicFrameMkLst>
            <pc:docMk/>
            <pc:sldMk cId="121208723" sldId="285"/>
            <ac:graphicFrameMk id="6" creationId="{91A8D010-F4C6-3E4E-870A-AAD6FA01EAFD}"/>
          </ac:graphicFrameMkLst>
        </pc:graphicFrameChg>
      </pc:sldChg>
      <pc:sldChg chg="modSp addCm">
        <pc:chgData name="Emil Scholz" userId="fceb1c3c4c684533" providerId="Windows Live" clId="Web-{1098BDA9-9995-410F-ACDA-D445CF8AE79E}" dt="2022-01-20T18:54:20.955" v="144" actId="20577"/>
        <pc:sldMkLst>
          <pc:docMk/>
          <pc:sldMk cId="1998858888" sldId="286"/>
        </pc:sldMkLst>
        <pc:graphicFrameChg chg="modGraphic">
          <ac:chgData name="Emil Scholz" userId="fceb1c3c4c684533" providerId="Windows Live" clId="Web-{1098BDA9-9995-410F-ACDA-D445CF8AE79E}" dt="2022-01-20T18:54:20.955" v="144" actId="20577"/>
          <ac:graphicFrameMkLst>
            <pc:docMk/>
            <pc:sldMk cId="1998858888" sldId="286"/>
            <ac:graphicFrameMk id="4" creationId="{10313A47-DDF1-974F-A501-0550598A6BE3}"/>
          </ac:graphicFrameMkLst>
        </pc:graphicFrameChg>
      </pc:sldChg>
      <pc:sldChg chg="modSp">
        <pc:chgData name="Emil Scholz" userId="fceb1c3c4c684533" providerId="Windows Live" clId="Web-{1098BDA9-9995-410F-ACDA-D445CF8AE79E}" dt="2022-01-20T18:50:59.216" v="77" actId="20577"/>
        <pc:sldMkLst>
          <pc:docMk/>
          <pc:sldMk cId="2552265206" sldId="380"/>
        </pc:sldMkLst>
        <pc:spChg chg="mod">
          <ac:chgData name="Emil Scholz" userId="fceb1c3c4c684533" providerId="Windows Live" clId="Web-{1098BDA9-9995-410F-ACDA-D445CF8AE79E}" dt="2022-01-20T18:50:59.216" v="77" actId="20577"/>
          <ac:spMkLst>
            <pc:docMk/>
            <pc:sldMk cId="2552265206" sldId="380"/>
            <ac:spMk id="6" creationId="{00000000-0000-0000-0000-000000000000}"/>
          </ac:spMkLst>
        </pc:spChg>
      </pc:sldChg>
      <pc:sldChg chg="modSp addCm">
        <pc:chgData name="Emil Scholz" userId="fceb1c3c4c684533" providerId="Windows Live" clId="Web-{1098BDA9-9995-410F-ACDA-D445CF8AE79E}" dt="2022-01-20T18:52:08.280" v="110" actId="20577"/>
        <pc:sldMkLst>
          <pc:docMk/>
          <pc:sldMk cId="3428269660" sldId="384"/>
        </pc:sldMkLst>
        <pc:spChg chg="mod">
          <ac:chgData name="Emil Scholz" userId="fceb1c3c4c684533" providerId="Windows Live" clId="Web-{1098BDA9-9995-410F-ACDA-D445CF8AE79E}" dt="2022-01-20T18:52:08.280" v="110" actId="20577"/>
          <ac:spMkLst>
            <pc:docMk/>
            <pc:sldMk cId="3428269660" sldId="384"/>
            <ac:spMk id="6" creationId="{00000000-0000-0000-0000-000000000000}"/>
          </ac:spMkLst>
        </pc:spChg>
      </pc:sldChg>
      <pc:sldChg chg="modSp">
        <pc:chgData name="Emil Scholz" userId="fceb1c3c4c684533" providerId="Windows Live" clId="Web-{1098BDA9-9995-410F-ACDA-D445CF8AE79E}" dt="2022-01-20T18:50:19.809" v="57" actId="20577"/>
        <pc:sldMkLst>
          <pc:docMk/>
          <pc:sldMk cId="2252273391" sldId="394"/>
        </pc:sldMkLst>
        <pc:spChg chg="mod">
          <ac:chgData name="Emil Scholz" userId="fceb1c3c4c684533" providerId="Windows Live" clId="Web-{1098BDA9-9995-410F-ACDA-D445CF8AE79E}" dt="2022-01-20T18:50:19.809" v="57" actId="20577"/>
          <ac:spMkLst>
            <pc:docMk/>
            <pc:sldMk cId="2252273391" sldId="394"/>
            <ac:spMk id="5" creationId="{84B36C3E-2A71-744C-8FBC-A7357A626971}"/>
          </ac:spMkLst>
        </pc:spChg>
        <pc:spChg chg="mod">
          <ac:chgData name="Emil Scholz" userId="fceb1c3c4c684533" providerId="Windows Live" clId="Web-{1098BDA9-9995-410F-ACDA-D445CF8AE79E}" dt="2022-01-20T18:48:14.337" v="1" actId="20577"/>
          <ac:spMkLst>
            <pc:docMk/>
            <pc:sldMk cId="2252273391" sldId="394"/>
            <ac:spMk id="6" creationId="{00000000-0000-0000-0000-000000000000}"/>
          </ac:spMkLst>
        </pc:spChg>
      </pc:sldChg>
    </pc:docChg>
  </pc:docChgLst>
  <pc:docChgLst>
    <pc:chgData name="Dominik Dimper" userId="70e8e2d56067dbc4" providerId="Windows Live" clId="Web-{BA013B65-8C26-4510-B79D-04E8CCA3B783}"/>
    <pc:docChg chg="modSld">
      <pc:chgData name="Dominik Dimper" userId="70e8e2d56067dbc4" providerId="Windows Live" clId="Web-{BA013B65-8C26-4510-B79D-04E8CCA3B783}" dt="2022-02-01T08:08:58.096" v="8" actId="20577"/>
      <pc:docMkLst>
        <pc:docMk/>
      </pc:docMkLst>
      <pc:sldChg chg="modSp">
        <pc:chgData name="Dominik Dimper" userId="70e8e2d56067dbc4" providerId="Windows Live" clId="Web-{BA013B65-8C26-4510-B79D-04E8CCA3B783}" dt="2022-02-01T08:08:58.096" v="8" actId="20577"/>
        <pc:sldMkLst>
          <pc:docMk/>
          <pc:sldMk cId="1218392919" sldId="355"/>
        </pc:sldMkLst>
        <pc:spChg chg="mod">
          <ac:chgData name="Dominik Dimper" userId="70e8e2d56067dbc4" providerId="Windows Live" clId="Web-{BA013B65-8C26-4510-B79D-04E8CCA3B783}" dt="2022-02-01T08:08:58.096" v="8" actId="20577"/>
          <ac:spMkLst>
            <pc:docMk/>
            <pc:sldMk cId="1218392919" sldId="355"/>
            <ac:spMk id="4"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933490-4794-BE4C-960C-6F938FBDDFD5}" type="doc">
      <dgm:prSet loTypeId="urn:microsoft.com/office/officeart/2005/8/layout/process4" loCatId="list" qsTypeId="urn:microsoft.com/office/officeart/2005/8/quickstyle/simple3" qsCatId="simple" csTypeId="urn:microsoft.com/office/officeart/2005/8/colors/accent1_2" csCatId="accent1"/>
      <dgm:spPr/>
      <dgm:t>
        <a:bodyPr/>
        <a:lstStyle/>
        <a:p>
          <a:endParaRPr lang="de-DE"/>
        </a:p>
      </dgm:t>
    </dgm:pt>
    <dgm:pt modelId="{33E0E455-0166-1245-857A-DDC1DCE08629}">
      <dgm:prSet/>
      <dgm:spPr/>
      <dgm:t>
        <a:bodyPr/>
        <a:lstStyle/>
        <a:p>
          <a:r>
            <a:rPr lang="de-DE" baseline="0" dirty="0"/>
            <a:t>Vor den Verwarnungen (Tools)</a:t>
          </a:r>
          <a:endParaRPr lang="de-DE" dirty="0"/>
        </a:p>
      </dgm:t>
    </dgm:pt>
    <dgm:pt modelId="{5CAD1022-AC04-874D-9AC6-56D99D970C97}" type="parTrans" cxnId="{D852A471-B789-624B-AF63-FFF67487AC67}">
      <dgm:prSet/>
      <dgm:spPr/>
      <dgm:t>
        <a:bodyPr/>
        <a:lstStyle/>
        <a:p>
          <a:endParaRPr lang="de-DE"/>
        </a:p>
      </dgm:t>
    </dgm:pt>
    <dgm:pt modelId="{C32E182C-F7FA-1946-BFDC-2E7F4821D8E8}" type="sibTrans" cxnId="{D852A471-B789-624B-AF63-FFF67487AC67}">
      <dgm:prSet/>
      <dgm:spPr/>
      <dgm:t>
        <a:bodyPr/>
        <a:lstStyle/>
        <a:p>
          <a:endParaRPr lang="de-DE"/>
        </a:p>
      </dgm:t>
    </dgm:pt>
    <dgm:pt modelId="{56F9146D-4631-B448-BD35-8609140FCABC}">
      <dgm:prSet/>
      <dgm:spPr/>
      <dgm:t>
        <a:bodyPr/>
        <a:lstStyle/>
        <a:p>
          <a:r>
            <a:rPr lang="de-DE" baseline="0" dirty="0"/>
            <a:t>Mündliche Verwarnung</a:t>
          </a:r>
          <a:endParaRPr lang="de-DE" dirty="0"/>
        </a:p>
      </dgm:t>
    </dgm:pt>
    <dgm:pt modelId="{5859F8B3-B22C-F548-8F41-388D66D3C4ED}" type="parTrans" cxnId="{97097A24-F8F7-E348-8ED5-EA95329D8C15}">
      <dgm:prSet/>
      <dgm:spPr/>
      <dgm:t>
        <a:bodyPr/>
        <a:lstStyle/>
        <a:p>
          <a:endParaRPr lang="de-DE"/>
        </a:p>
      </dgm:t>
    </dgm:pt>
    <dgm:pt modelId="{0E08A660-895C-8B4F-9FE5-E5E1E8B01B3B}" type="sibTrans" cxnId="{97097A24-F8F7-E348-8ED5-EA95329D8C15}">
      <dgm:prSet/>
      <dgm:spPr/>
      <dgm:t>
        <a:bodyPr/>
        <a:lstStyle/>
        <a:p>
          <a:endParaRPr lang="de-DE"/>
        </a:p>
      </dgm:t>
    </dgm:pt>
    <dgm:pt modelId="{7B197AF5-4601-2A4D-84B4-23A17EC48607}">
      <dgm:prSet/>
      <dgm:spPr/>
      <dgm:t>
        <a:bodyPr/>
        <a:lstStyle/>
        <a:p>
          <a:r>
            <a:rPr lang="de-DE" baseline="0" dirty="0"/>
            <a:t>Grüne Karte</a:t>
          </a:r>
          <a:endParaRPr lang="de-DE" dirty="0"/>
        </a:p>
      </dgm:t>
    </dgm:pt>
    <dgm:pt modelId="{DF11BB5B-3FE5-6848-A233-066BBF8560DD}" type="parTrans" cxnId="{53A819CE-4409-114E-ACF5-8922A025B519}">
      <dgm:prSet/>
      <dgm:spPr/>
      <dgm:t>
        <a:bodyPr/>
        <a:lstStyle/>
        <a:p>
          <a:endParaRPr lang="de-DE"/>
        </a:p>
      </dgm:t>
    </dgm:pt>
    <dgm:pt modelId="{7D2C8929-D73A-3E4E-9477-9AA6CADD48AD}" type="sibTrans" cxnId="{53A819CE-4409-114E-ACF5-8922A025B519}">
      <dgm:prSet/>
      <dgm:spPr/>
      <dgm:t>
        <a:bodyPr/>
        <a:lstStyle/>
        <a:p>
          <a:endParaRPr lang="de-DE"/>
        </a:p>
      </dgm:t>
    </dgm:pt>
    <dgm:pt modelId="{D462BEA9-D60B-8146-A4F6-B223581B79AE}">
      <dgm:prSet/>
      <dgm:spPr/>
      <dgm:t>
        <a:bodyPr/>
        <a:lstStyle/>
        <a:p>
          <a:r>
            <a:rPr lang="de-DE" baseline="0" dirty="0"/>
            <a:t>Gelbe Karte</a:t>
          </a:r>
          <a:endParaRPr lang="de-DE" dirty="0"/>
        </a:p>
      </dgm:t>
    </dgm:pt>
    <dgm:pt modelId="{E924B447-F5F5-F247-A383-C3FE1622CBB0}" type="parTrans" cxnId="{E8B9B9B5-379D-6549-BA97-CA00AA0337CD}">
      <dgm:prSet/>
      <dgm:spPr/>
      <dgm:t>
        <a:bodyPr/>
        <a:lstStyle/>
        <a:p>
          <a:endParaRPr lang="de-DE"/>
        </a:p>
      </dgm:t>
    </dgm:pt>
    <dgm:pt modelId="{F056D393-AB87-DF4A-B40A-DAFCBA1A99B0}" type="sibTrans" cxnId="{E8B9B9B5-379D-6549-BA97-CA00AA0337CD}">
      <dgm:prSet/>
      <dgm:spPr/>
      <dgm:t>
        <a:bodyPr/>
        <a:lstStyle/>
        <a:p>
          <a:endParaRPr lang="de-DE"/>
        </a:p>
      </dgm:t>
    </dgm:pt>
    <dgm:pt modelId="{8D9C9318-A792-3049-9C99-F274D663B6BE}">
      <dgm:prSet/>
      <dgm:spPr/>
      <dgm:t>
        <a:bodyPr/>
        <a:lstStyle/>
        <a:p>
          <a:r>
            <a:rPr lang="de-DE" baseline="0" dirty="0"/>
            <a:t>Gelb-Rote Karte</a:t>
          </a:r>
          <a:endParaRPr lang="de-DE" dirty="0"/>
        </a:p>
      </dgm:t>
    </dgm:pt>
    <dgm:pt modelId="{2C59F130-AC10-594D-9A14-C651A3E1C5CA}" type="parTrans" cxnId="{A8FF5FAD-1E21-E041-A54B-D75D900B63E8}">
      <dgm:prSet/>
      <dgm:spPr/>
      <dgm:t>
        <a:bodyPr/>
        <a:lstStyle/>
        <a:p>
          <a:endParaRPr lang="de-DE"/>
        </a:p>
      </dgm:t>
    </dgm:pt>
    <dgm:pt modelId="{968C5D54-9271-5D41-B38F-2E644FA99EC9}" type="sibTrans" cxnId="{A8FF5FAD-1E21-E041-A54B-D75D900B63E8}">
      <dgm:prSet/>
      <dgm:spPr/>
      <dgm:t>
        <a:bodyPr/>
        <a:lstStyle/>
        <a:p>
          <a:endParaRPr lang="de-DE"/>
        </a:p>
      </dgm:t>
    </dgm:pt>
    <dgm:pt modelId="{8FCF4874-7863-E048-938F-9F14C3E5F26C}">
      <dgm:prSet/>
      <dgm:spPr/>
      <dgm:t>
        <a:bodyPr/>
        <a:lstStyle/>
        <a:p>
          <a:r>
            <a:rPr lang="de-DE" baseline="0" dirty="0"/>
            <a:t>Rote Karte</a:t>
          </a:r>
          <a:endParaRPr lang="de-DE" dirty="0"/>
        </a:p>
      </dgm:t>
    </dgm:pt>
    <dgm:pt modelId="{D1C72882-4E53-D34E-A8B6-1DF2D0E3481A}" type="parTrans" cxnId="{14D65383-48C1-3343-9DD1-8296F7EF8244}">
      <dgm:prSet/>
      <dgm:spPr/>
      <dgm:t>
        <a:bodyPr/>
        <a:lstStyle/>
        <a:p>
          <a:endParaRPr lang="de-DE"/>
        </a:p>
      </dgm:t>
    </dgm:pt>
    <dgm:pt modelId="{9E4662F9-5581-144C-B678-BB467441900B}" type="sibTrans" cxnId="{14D65383-48C1-3343-9DD1-8296F7EF8244}">
      <dgm:prSet/>
      <dgm:spPr/>
      <dgm:t>
        <a:bodyPr/>
        <a:lstStyle/>
        <a:p>
          <a:endParaRPr lang="de-DE"/>
        </a:p>
      </dgm:t>
    </dgm:pt>
    <dgm:pt modelId="{4A005E3D-6F36-9646-986C-C69D0029DADB}" type="pres">
      <dgm:prSet presAssocID="{B9933490-4794-BE4C-960C-6F938FBDDFD5}" presName="Name0" presStyleCnt="0">
        <dgm:presLayoutVars>
          <dgm:dir/>
          <dgm:animLvl val="lvl"/>
          <dgm:resizeHandles val="exact"/>
        </dgm:presLayoutVars>
      </dgm:prSet>
      <dgm:spPr/>
    </dgm:pt>
    <dgm:pt modelId="{C12B760C-3438-8747-956A-DD69D5439E48}" type="pres">
      <dgm:prSet presAssocID="{8FCF4874-7863-E048-938F-9F14C3E5F26C}" presName="boxAndChildren" presStyleCnt="0"/>
      <dgm:spPr/>
    </dgm:pt>
    <dgm:pt modelId="{26A5F01D-7AE2-9A48-A494-9DDB870A4D3C}" type="pres">
      <dgm:prSet presAssocID="{8FCF4874-7863-E048-938F-9F14C3E5F26C}" presName="parentTextBox" presStyleLbl="node1" presStyleIdx="0" presStyleCnt="6"/>
      <dgm:spPr/>
    </dgm:pt>
    <dgm:pt modelId="{C10BF9AC-8E26-ED46-9995-C8090612AF48}" type="pres">
      <dgm:prSet presAssocID="{968C5D54-9271-5D41-B38F-2E644FA99EC9}" presName="sp" presStyleCnt="0"/>
      <dgm:spPr/>
    </dgm:pt>
    <dgm:pt modelId="{63046B3D-CE66-D643-AA96-82A7F8249007}" type="pres">
      <dgm:prSet presAssocID="{8D9C9318-A792-3049-9C99-F274D663B6BE}" presName="arrowAndChildren" presStyleCnt="0"/>
      <dgm:spPr/>
    </dgm:pt>
    <dgm:pt modelId="{594A0CA7-7924-404C-9986-C63A8CFD225A}" type="pres">
      <dgm:prSet presAssocID="{8D9C9318-A792-3049-9C99-F274D663B6BE}" presName="parentTextArrow" presStyleLbl="node1" presStyleIdx="1" presStyleCnt="6"/>
      <dgm:spPr/>
    </dgm:pt>
    <dgm:pt modelId="{DC55B1ED-4D1B-804B-A97F-FE378515AB18}" type="pres">
      <dgm:prSet presAssocID="{F056D393-AB87-DF4A-B40A-DAFCBA1A99B0}" presName="sp" presStyleCnt="0"/>
      <dgm:spPr/>
    </dgm:pt>
    <dgm:pt modelId="{B8F50AAD-4AE9-C840-9C5B-8F829BB5EF1E}" type="pres">
      <dgm:prSet presAssocID="{D462BEA9-D60B-8146-A4F6-B223581B79AE}" presName="arrowAndChildren" presStyleCnt="0"/>
      <dgm:spPr/>
    </dgm:pt>
    <dgm:pt modelId="{0758365A-CD9B-0841-8FBA-73BE57DBB379}" type="pres">
      <dgm:prSet presAssocID="{D462BEA9-D60B-8146-A4F6-B223581B79AE}" presName="parentTextArrow" presStyleLbl="node1" presStyleIdx="2" presStyleCnt="6"/>
      <dgm:spPr/>
    </dgm:pt>
    <dgm:pt modelId="{DB6F66AE-158F-CC41-8DE1-C66417EA9B78}" type="pres">
      <dgm:prSet presAssocID="{7D2C8929-D73A-3E4E-9477-9AA6CADD48AD}" presName="sp" presStyleCnt="0"/>
      <dgm:spPr/>
    </dgm:pt>
    <dgm:pt modelId="{E7FB3EEC-1D72-C449-9B23-5F2229EF7454}" type="pres">
      <dgm:prSet presAssocID="{7B197AF5-4601-2A4D-84B4-23A17EC48607}" presName="arrowAndChildren" presStyleCnt="0"/>
      <dgm:spPr/>
    </dgm:pt>
    <dgm:pt modelId="{B85730F0-9FC1-964E-9900-E981B33F5146}" type="pres">
      <dgm:prSet presAssocID="{7B197AF5-4601-2A4D-84B4-23A17EC48607}" presName="parentTextArrow" presStyleLbl="node1" presStyleIdx="3" presStyleCnt="6"/>
      <dgm:spPr/>
    </dgm:pt>
    <dgm:pt modelId="{F621C619-01DE-BD44-B182-80AB02885198}" type="pres">
      <dgm:prSet presAssocID="{0E08A660-895C-8B4F-9FE5-E5E1E8B01B3B}" presName="sp" presStyleCnt="0"/>
      <dgm:spPr/>
    </dgm:pt>
    <dgm:pt modelId="{7D629B48-30CB-AF47-A577-7A656EA831D6}" type="pres">
      <dgm:prSet presAssocID="{56F9146D-4631-B448-BD35-8609140FCABC}" presName="arrowAndChildren" presStyleCnt="0"/>
      <dgm:spPr/>
    </dgm:pt>
    <dgm:pt modelId="{C2ACDB6E-0BE7-E94E-BA89-EE18C6F95073}" type="pres">
      <dgm:prSet presAssocID="{56F9146D-4631-B448-BD35-8609140FCABC}" presName="parentTextArrow" presStyleLbl="node1" presStyleIdx="4" presStyleCnt="6"/>
      <dgm:spPr/>
    </dgm:pt>
    <dgm:pt modelId="{0CCD1E63-A41F-C443-AA1B-A4551A2AB619}" type="pres">
      <dgm:prSet presAssocID="{C32E182C-F7FA-1946-BFDC-2E7F4821D8E8}" presName="sp" presStyleCnt="0"/>
      <dgm:spPr/>
    </dgm:pt>
    <dgm:pt modelId="{5B528378-CA39-AF48-BEF2-F7B9627BE36E}" type="pres">
      <dgm:prSet presAssocID="{33E0E455-0166-1245-857A-DDC1DCE08629}" presName="arrowAndChildren" presStyleCnt="0"/>
      <dgm:spPr/>
    </dgm:pt>
    <dgm:pt modelId="{8342E9E8-6F50-2B4E-8922-BEBFEC7EE167}" type="pres">
      <dgm:prSet presAssocID="{33E0E455-0166-1245-857A-DDC1DCE08629}" presName="parentTextArrow" presStyleLbl="node1" presStyleIdx="5" presStyleCnt="6"/>
      <dgm:spPr/>
    </dgm:pt>
  </dgm:ptLst>
  <dgm:cxnLst>
    <dgm:cxn modelId="{97097A24-F8F7-E348-8ED5-EA95329D8C15}" srcId="{B9933490-4794-BE4C-960C-6F938FBDDFD5}" destId="{56F9146D-4631-B448-BD35-8609140FCABC}" srcOrd="1" destOrd="0" parTransId="{5859F8B3-B22C-F548-8F41-388D66D3C4ED}" sibTransId="{0E08A660-895C-8B4F-9FE5-E5E1E8B01B3B}"/>
    <dgm:cxn modelId="{61991329-ECFD-014B-A078-F4788BE5FF5A}" type="presOf" srcId="{8FCF4874-7863-E048-938F-9F14C3E5F26C}" destId="{26A5F01D-7AE2-9A48-A494-9DDB870A4D3C}" srcOrd="0" destOrd="0" presId="urn:microsoft.com/office/officeart/2005/8/layout/process4"/>
    <dgm:cxn modelId="{76B81B51-BDA0-154B-8389-0AA75B79E49D}" type="presOf" srcId="{8D9C9318-A792-3049-9C99-F274D663B6BE}" destId="{594A0CA7-7924-404C-9986-C63A8CFD225A}" srcOrd="0" destOrd="0" presId="urn:microsoft.com/office/officeart/2005/8/layout/process4"/>
    <dgm:cxn modelId="{D852A471-B789-624B-AF63-FFF67487AC67}" srcId="{B9933490-4794-BE4C-960C-6F938FBDDFD5}" destId="{33E0E455-0166-1245-857A-DDC1DCE08629}" srcOrd="0" destOrd="0" parTransId="{5CAD1022-AC04-874D-9AC6-56D99D970C97}" sibTransId="{C32E182C-F7FA-1946-BFDC-2E7F4821D8E8}"/>
    <dgm:cxn modelId="{54110C80-225F-4B40-92EE-AE7786C172FB}" type="presOf" srcId="{D462BEA9-D60B-8146-A4F6-B223581B79AE}" destId="{0758365A-CD9B-0841-8FBA-73BE57DBB379}" srcOrd="0" destOrd="0" presId="urn:microsoft.com/office/officeart/2005/8/layout/process4"/>
    <dgm:cxn modelId="{14D65383-48C1-3343-9DD1-8296F7EF8244}" srcId="{B9933490-4794-BE4C-960C-6F938FBDDFD5}" destId="{8FCF4874-7863-E048-938F-9F14C3E5F26C}" srcOrd="5" destOrd="0" parTransId="{D1C72882-4E53-D34E-A8B6-1DF2D0E3481A}" sibTransId="{9E4662F9-5581-144C-B678-BB467441900B}"/>
    <dgm:cxn modelId="{A8FF5FAD-1E21-E041-A54B-D75D900B63E8}" srcId="{B9933490-4794-BE4C-960C-6F938FBDDFD5}" destId="{8D9C9318-A792-3049-9C99-F274D663B6BE}" srcOrd="4" destOrd="0" parTransId="{2C59F130-AC10-594D-9A14-C651A3E1C5CA}" sibTransId="{968C5D54-9271-5D41-B38F-2E644FA99EC9}"/>
    <dgm:cxn modelId="{E8B9B9B5-379D-6549-BA97-CA00AA0337CD}" srcId="{B9933490-4794-BE4C-960C-6F938FBDDFD5}" destId="{D462BEA9-D60B-8146-A4F6-B223581B79AE}" srcOrd="3" destOrd="0" parTransId="{E924B447-F5F5-F247-A383-C3FE1622CBB0}" sibTransId="{F056D393-AB87-DF4A-B40A-DAFCBA1A99B0}"/>
    <dgm:cxn modelId="{8A0245C0-0952-084C-8730-DCB338ADE218}" type="presOf" srcId="{33E0E455-0166-1245-857A-DDC1DCE08629}" destId="{8342E9E8-6F50-2B4E-8922-BEBFEC7EE167}" srcOrd="0" destOrd="0" presId="urn:microsoft.com/office/officeart/2005/8/layout/process4"/>
    <dgm:cxn modelId="{357ADFC6-9BC7-054A-AB7D-2BE464E9C50E}" type="presOf" srcId="{56F9146D-4631-B448-BD35-8609140FCABC}" destId="{C2ACDB6E-0BE7-E94E-BA89-EE18C6F95073}" srcOrd="0" destOrd="0" presId="urn:microsoft.com/office/officeart/2005/8/layout/process4"/>
    <dgm:cxn modelId="{57D851CD-1102-BC4B-873E-D92FAF0302EB}" type="presOf" srcId="{7B197AF5-4601-2A4D-84B4-23A17EC48607}" destId="{B85730F0-9FC1-964E-9900-E981B33F5146}" srcOrd="0" destOrd="0" presId="urn:microsoft.com/office/officeart/2005/8/layout/process4"/>
    <dgm:cxn modelId="{53A819CE-4409-114E-ACF5-8922A025B519}" srcId="{B9933490-4794-BE4C-960C-6F938FBDDFD5}" destId="{7B197AF5-4601-2A4D-84B4-23A17EC48607}" srcOrd="2" destOrd="0" parTransId="{DF11BB5B-3FE5-6848-A233-066BBF8560DD}" sibTransId="{7D2C8929-D73A-3E4E-9477-9AA6CADD48AD}"/>
    <dgm:cxn modelId="{2D1C82E7-8F0C-8A42-A13E-89A2B7B7C7CE}" type="presOf" srcId="{B9933490-4794-BE4C-960C-6F938FBDDFD5}" destId="{4A005E3D-6F36-9646-986C-C69D0029DADB}" srcOrd="0" destOrd="0" presId="urn:microsoft.com/office/officeart/2005/8/layout/process4"/>
    <dgm:cxn modelId="{56B2E7DF-B644-DC4E-94AE-6DD991697AE9}" type="presParOf" srcId="{4A005E3D-6F36-9646-986C-C69D0029DADB}" destId="{C12B760C-3438-8747-956A-DD69D5439E48}" srcOrd="0" destOrd="0" presId="urn:microsoft.com/office/officeart/2005/8/layout/process4"/>
    <dgm:cxn modelId="{AE0C78BA-E2C9-C94E-8617-1A14B9018FBC}" type="presParOf" srcId="{C12B760C-3438-8747-956A-DD69D5439E48}" destId="{26A5F01D-7AE2-9A48-A494-9DDB870A4D3C}" srcOrd="0" destOrd="0" presId="urn:microsoft.com/office/officeart/2005/8/layout/process4"/>
    <dgm:cxn modelId="{93EDDD96-D8C7-1641-A24F-4E7E3832EE85}" type="presParOf" srcId="{4A005E3D-6F36-9646-986C-C69D0029DADB}" destId="{C10BF9AC-8E26-ED46-9995-C8090612AF48}" srcOrd="1" destOrd="0" presId="urn:microsoft.com/office/officeart/2005/8/layout/process4"/>
    <dgm:cxn modelId="{C8107723-E2E1-3045-9270-705B1BA7F769}" type="presParOf" srcId="{4A005E3D-6F36-9646-986C-C69D0029DADB}" destId="{63046B3D-CE66-D643-AA96-82A7F8249007}" srcOrd="2" destOrd="0" presId="urn:microsoft.com/office/officeart/2005/8/layout/process4"/>
    <dgm:cxn modelId="{13F9FB2F-0B52-2246-BAEB-E11116F6EA8F}" type="presParOf" srcId="{63046B3D-CE66-D643-AA96-82A7F8249007}" destId="{594A0CA7-7924-404C-9986-C63A8CFD225A}" srcOrd="0" destOrd="0" presId="urn:microsoft.com/office/officeart/2005/8/layout/process4"/>
    <dgm:cxn modelId="{BD6EB6B7-CB0F-7747-8D01-39F2A7745A69}" type="presParOf" srcId="{4A005E3D-6F36-9646-986C-C69D0029DADB}" destId="{DC55B1ED-4D1B-804B-A97F-FE378515AB18}" srcOrd="3" destOrd="0" presId="urn:microsoft.com/office/officeart/2005/8/layout/process4"/>
    <dgm:cxn modelId="{FD5E8A3F-DCDA-584B-ADE9-911541BE0822}" type="presParOf" srcId="{4A005E3D-6F36-9646-986C-C69D0029DADB}" destId="{B8F50AAD-4AE9-C840-9C5B-8F829BB5EF1E}" srcOrd="4" destOrd="0" presId="urn:microsoft.com/office/officeart/2005/8/layout/process4"/>
    <dgm:cxn modelId="{426C686A-FF4F-C045-9F2D-EA77BC1516F1}" type="presParOf" srcId="{B8F50AAD-4AE9-C840-9C5B-8F829BB5EF1E}" destId="{0758365A-CD9B-0841-8FBA-73BE57DBB379}" srcOrd="0" destOrd="0" presId="urn:microsoft.com/office/officeart/2005/8/layout/process4"/>
    <dgm:cxn modelId="{B9A66000-A61A-894E-84C6-D66D1F1B8C70}" type="presParOf" srcId="{4A005E3D-6F36-9646-986C-C69D0029DADB}" destId="{DB6F66AE-158F-CC41-8DE1-C66417EA9B78}" srcOrd="5" destOrd="0" presId="urn:microsoft.com/office/officeart/2005/8/layout/process4"/>
    <dgm:cxn modelId="{31F45C4C-C6D8-CA4D-90A5-095B24BFDC84}" type="presParOf" srcId="{4A005E3D-6F36-9646-986C-C69D0029DADB}" destId="{E7FB3EEC-1D72-C449-9B23-5F2229EF7454}" srcOrd="6" destOrd="0" presId="urn:microsoft.com/office/officeart/2005/8/layout/process4"/>
    <dgm:cxn modelId="{33783A84-A2D3-2343-A665-BDE5A48BFD16}" type="presParOf" srcId="{E7FB3EEC-1D72-C449-9B23-5F2229EF7454}" destId="{B85730F0-9FC1-964E-9900-E981B33F5146}" srcOrd="0" destOrd="0" presId="urn:microsoft.com/office/officeart/2005/8/layout/process4"/>
    <dgm:cxn modelId="{17FCD883-9F4C-C941-88AE-10A0E2FB55D4}" type="presParOf" srcId="{4A005E3D-6F36-9646-986C-C69D0029DADB}" destId="{F621C619-01DE-BD44-B182-80AB02885198}" srcOrd="7" destOrd="0" presId="urn:microsoft.com/office/officeart/2005/8/layout/process4"/>
    <dgm:cxn modelId="{1A709C6D-D077-5147-8831-57DD7E97B84F}" type="presParOf" srcId="{4A005E3D-6F36-9646-986C-C69D0029DADB}" destId="{7D629B48-30CB-AF47-A577-7A656EA831D6}" srcOrd="8" destOrd="0" presId="urn:microsoft.com/office/officeart/2005/8/layout/process4"/>
    <dgm:cxn modelId="{C9DE4ED3-C2E6-2444-8A37-9275AD48AE5F}" type="presParOf" srcId="{7D629B48-30CB-AF47-A577-7A656EA831D6}" destId="{C2ACDB6E-0BE7-E94E-BA89-EE18C6F95073}" srcOrd="0" destOrd="0" presId="urn:microsoft.com/office/officeart/2005/8/layout/process4"/>
    <dgm:cxn modelId="{AC47B941-37BA-DE4D-B12B-2EAE1E3392AA}" type="presParOf" srcId="{4A005E3D-6F36-9646-986C-C69D0029DADB}" destId="{0CCD1E63-A41F-C443-AA1B-A4551A2AB619}" srcOrd="9" destOrd="0" presId="urn:microsoft.com/office/officeart/2005/8/layout/process4"/>
    <dgm:cxn modelId="{D4AEF43C-2ADE-9C4E-8903-D3BB6B7DF86B}" type="presParOf" srcId="{4A005E3D-6F36-9646-986C-C69D0029DADB}" destId="{5B528378-CA39-AF48-BEF2-F7B9627BE36E}" srcOrd="10" destOrd="0" presId="urn:microsoft.com/office/officeart/2005/8/layout/process4"/>
    <dgm:cxn modelId="{465FFC20-A262-CA45-B306-0186716623B0}" type="presParOf" srcId="{5B528378-CA39-AF48-BEF2-F7B9627BE36E}" destId="{8342E9E8-6F50-2B4E-8922-BEBFEC7EE16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263C75-BBCE-F54B-A682-AE29D3B0EF6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e-DE"/>
        </a:p>
      </dgm:t>
    </dgm:pt>
    <dgm:pt modelId="{1AE4F39C-9AA5-9E4F-A071-BE3D833EED24}">
      <dgm:prSet/>
      <dgm:spPr/>
      <dgm:t>
        <a:bodyPr/>
        <a:lstStyle/>
        <a:p>
          <a:r>
            <a:rPr lang="de-DE" u="sng" baseline="0" dirty="0"/>
            <a:t>Vor der Verwarnungen (Tools)</a:t>
          </a:r>
          <a:endParaRPr lang="de-DE" dirty="0"/>
        </a:p>
      </dgm:t>
    </dgm:pt>
    <dgm:pt modelId="{F5A496D8-86F3-B84B-907D-A239BF29DAB9}" type="parTrans" cxnId="{3F941C26-B9C4-1B46-8866-6F01A06DF406}">
      <dgm:prSet/>
      <dgm:spPr/>
      <dgm:t>
        <a:bodyPr/>
        <a:lstStyle/>
        <a:p>
          <a:endParaRPr lang="de-DE"/>
        </a:p>
      </dgm:t>
    </dgm:pt>
    <dgm:pt modelId="{98FA8862-3450-3C4C-BC2F-DBE8DBC213FF}" type="sibTrans" cxnId="{3F941C26-B9C4-1B46-8866-6F01A06DF406}">
      <dgm:prSet/>
      <dgm:spPr/>
      <dgm:t>
        <a:bodyPr/>
        <a:lstStyle/>
        <a:p>
          <a:endParaRPr lang="de-DE"/>
        </a:p>
      </dgm:t>
    </dgm:pt>
    <dgm:pt modelId="{5BB6D34A-E8F1-BA4F-B0BA-DF6A31528042}">
      <dgm:prSet/>
      <dgm:spPr/>
      <dgm:t>
        <a:bodyPr/>
        <a:lstStyle/>
        <a:p>
          <a:r>
            <a:rPr lang="de-DE" baseline="0" dirty="0"/>
            <a:t>Langer Lauter Pfiff</a:t>
          </a:r>
          <a:endParaRPr lang="de-DE" dirty="0"/>
        </a:p>
      </dgm:t>
    </dgm:pt>
    <dgm:pt modelId="{B47EFD4C-B4DA-154A-8514-D8E1022C3099}" type="parTrans" cxnId="{E621DB7C-2828-E24B-9E7D-A06BBB783E7F}">
      <dgm:prSet/>
      <dgm:spPr/>
      <dgm:t>
        <a:bodyPr/>
        <a:lstStyle/>
        <a:p>
          <a:endParaRPr lang="de-DE"/>
        </a:p>
      </dgm:t>
    </dgm:pt>
    <dgm:pt modelId="{D1F1F473-7041-4B40-B42A-61CB01EE21AF}" type="sibTrans" cxnId="{E621DB7C-2828-E24B-9E7D-A06BBB783E7F}">
      <dgm:prSet/>
      <dgm:spPr/>
      <dgm:t>
        <a:bodyPr/>
        <a:lstStyle/>
        <a:p>
          <a:endParaRPr lang="de-DE"/>
        </a:p>
      </dgm:t>
    </dgm:pt>
    <dgm:pt modelId="{AF60196A-CBDE-F84A-B094-7072EE85F0A3}">
      <dgm:prSet/>
      <dgm:spPr/>
      <dgm:t>
        <a:bodyPr/>
        <a:lstStyle/>
        <a:p>
          <a:r>
            <a:rPr lang="de-DE" baseline="0" dirty="0"/>
            <a:t>Mit Mimik und Gestik arbeiten</a:t>
          </a:r>
          <a:endParaRPr lang="de-DE" dirty="0"/>
        </a:p>
      </dgm:t>
    </dgm:pt>
    <dgm:pt modelId="{C013392D-3ECC-B24F-BF50-714205986D03}" type="parTrans" cxnId="{3DEF003D-879F-5040-A61D-15CB7C843559}">
      <dgm:prSet/>
      <dgm:spPr/>
      <dgm:t>
        <a:bodyPr/>
        <a:lstStyle/>
        <a:p>
          <a:endParaRPr lang="de-DE"/>
        </a:p>
      </dgm:t>
    </dgm:pt>
    <dgm:pt modelId="{C163B883-D5E0-D34C-9FF9-96DF93F744E3}" type="sibTrans" cxnId="{3DEF003D-879F-5040-A61D-15CB7C843559}">
      <dgm:prSet/>
      <dgm:spPr/>
      <dgm:t>
        <a:bodyPr/>
        <a:lstStyle/>
        <a:p>
          <a:endParaRPr lang="de-DE"/>
        </a:p>
      </dgm:t>
    </dgm:pt>
    <dgm:pt modelId="{FC62707B-2447-6246-81EE-0DEF37C00406}">
      <dgm:prSet/>
      <dgm:spPr/>
      <dgm:t>
        <a:bodyPr/>
        <a:lstStyle/>
        <a:p>
          <a:r>
            <a:rPr lang="de-DE" u="sng" baseline="0" dirty="0"/>
            <a:t>Verwarnung</a:t>
          </a:r>
          <a:r>
            <a:rPr lang="de-DE" baseline="0" dirty="0"/>
            <a:t>: der Spieler wird über sein Fehlverhalten informiert und darauf hingewiesen, dieses zu unterlassen, da er sonst mit einer Zeitstrafe zu rechnen hat</a:t>
          </a:r>
          <a:endParaRPr lang="de-DE" dirty="0"/>
        </a:p>
      </dgm:t>
    </dgm:pt>
    <dgm:pt modelId="{3AE8E0D0-9D8C-CD4C-AF86-026E94941C64}" type="parTrans" cxnId="{BE76A35D-6C2A-4D4A-89A6-9BF60277A819}">
      <dgm:prSet/>
      <dgm:spPr/>
      <dgm:t>
        <a:bodyPr/>
        <a:lstStyle/>
        <a:p>
          <a:endParaRPr lang="de-DE"/>
        </a:p>
      </dgm:t>
    </dgm:pt>
    <dgm:pt modelId="{5EB4DDA3-4A14-EE4E-ADE7-54A26B77AAD8}" type="sibTrans" cxnId="{BE76A35D-6C2A-4D4A-89A6-9BF60277A819}">
      <dgm:prSet/>
      <dgm:spPr/>
      <dgm:t>
        <a:bodyPr/>
        <a:lstStyle/>
        <a:p>
          <a:endParaRPr lang="de-DE"/>
        </a:p>
      </dgm:t>
    </dgm:pt>
    <dgm:pt modelId="{DEE90CD6-712C-7845-B024-C3E8CD46042F}">
      <dgm:prSet/>
      <dgm:spPr/>
      <dgm:t>
        <a:bodyPr/>
        <a:lstStyle/>
        <a:p>
          <a:r>
            <a:rPr lang="de-DE" u="sng" baseline="0" dirty="0"/>
            <a:t>Grüne Karte</a:t>
          </a:r>
          <a:r>
            <a:rPr lang="de-DE" baseline="0" dirty="0"/>
            <a:t>: nach der mündlichen Verwarnung; Spielausschluss auf Zeit für 2min (1min) Spielzeit, Empfehlung max. 2-3 grüne Karten pro Mannschaft </a:t>
          </a:r>
          <a:endParaRPr lang="de-DE" dirty="0"/>
        </a:p>
      </dgm:t>
    </dgm:pt>
    <dgm:pt modelId="{20BD089B-7D14-8744-9742-4C78ADBF629C}" type="parTrans" cxnId="{68D36B42-D6AD-7A48-B7D5-093EA243F7EC}">
      <dgm:prSet/>
      <dgm:spPr/>
      <dgm:t>
        <a:bodyPr/>
        <a:lstStyle/>
        <a:p>
          <a:endParaRPr lang="de-DE"/>
        </a:p>
      </dgm:t>
    </dgm:pt>
    <dgm:pt modelId="{FDB93FCC-148C-3E4D-850F-7A674FC8F694}" type="sibTrans" cxnId="{68D36B42-D6AD-7A48-B7D5-093EA243F7EC}">
      <dgm:prSet/>
      <dgm:spPr/>
      <dgm:t>
        <a:bodyPr/>
        <a:lstStyle/>
        <a:p>
          <a:endParaRPr lang="de-DE"/>
        </a:p>
      </dgm:t>
    </dgm:pt>
    <dgm:pt modelId="{B34267D8-3F81-0845-9940-CF161A8A1378}">
      <dgm:prSet/>
      <dgm:spPr/>
      <dgm:t>
        <a:bodyPr/>
        <a:lstStyle/>
        <a:p>
          <a:r>
            <a:rPr lang="de-DE" sz="1200" u="sng" baseline="0" dirty="0"/>
            <a:t>Gelbe Karte</a:t>
          </a:r>
          <a:r>
            <a:rPr lang="de-DE" sz="1200" baseline="0" dirty="0"/>
            <a:t>: </a:t>
          </a:r>
          <a:endParaRPr lang="de-DE" sz="1200" dirty="0"/>
        </a:p>
      </dgm:t>
    </dgm:pt>
    <dgm:pt modelId="{DE42F713-36E0-094E-98BF-43FCB1A83677}" type="parTrans" cxnId="{7B747A8F-3AED-5E49-9061-42BE184421FF}">
      <dgm:prSet/>
      <dgm:spPr/>
      <dgm:t>
        <a:bodyPr/>
        <a:lstStyle/>
        <a:p>
          <a:endParaRPr lang="de-DE"/>
        </a:p>
      </dgm:t>
    </dgm:pt>
    <dgm:pt modelId="{0406B909-D5A3-A54B-9254-EF4553FEA0FD}" type="sibTrans" cxnId="{7B747A8F-3AED-5E49-9061-42BE184421FF}">
      <dgm:prSet/>
      <dgm:spPr/>
      <dgm:t>
        <a:bodyPr/>
        <a:lstStyle/>
        <a:p>
          <a:endParaRPr lang="de-DE"/>
        </a:p>
      </dgm:t>
    </dgm:pt>
    <dgm:pt modelId="{B55DBDD4-093A-404F-B76E-3BD33AF4C0C0}">
      <dgm:prSet custT="1"/>
      <dgm:spPr/>
      <dgm:t>
        <a:bodyPr/>
        <a:lstStyle/>
        <a:p>
          <a:r>
            <a:rPr lang="de-DE" sz="1200" baseline="0" dirty="0"/>
            <a:t>Technisches Foulspiel (Stockschlag, Absichtliches Foulspiel, Wechselfehler, etc.), Spielausschluss auf Zeit für 5min (2min) Spielzeit</a:t>
          </a:r>
          <a:endParaRPr lang="de-DE" sz="1200" dirty="0"/>
        </a:p>
      </dgm:t>
    </dgm:pt>
    <dgm:pt modelId="{E7744ED5-166B-A146-8CA5-CA802488735D}" type="parTrans" cxnId="{3998D721-D59A-4241-9A2F-F9C8BAC5BB17}">
      <dgm:prSet/>
      <dgm:spPr/>
      <dgm:t>
        <a:bodyPr/>
        <a:lstStyle/>
        <a:p>
          <a:endParaRPr lang="de-DE"/>
        </a:p>
      </dgm:t>
    </dgm:pt>
    <dgm:pt modelId="{4EEFCDC4-FD6E-864D-800D-2F82F3B83BFD}" type="sibTrans" cxnId="{3998D721-D59A-4241-9A2F-F9C8BAC5BB17}">
      <dgm:prSet/>
      <dgm:spPr/>
      <dgm:t>
        <a:bodyPr/>
        <a:lstStyle/>
        <a:p>
          <a:endParaRPr lang="de-DE"/>
        </a:p>
      </dgm:t>
    </dgm:pt>
    <dgm:pt modelId="{4018420F-C545-ED41-A2AF-6F94D68B6F0A}">
      <dgm:prSet custT="1"/>
      <dgm:spPr/>
      <dgm:t>
        <a:bodyPr/>
        <a:lstStyle/>
        <a:p>
          <a:r>
            <a:rPr lang="de-DE" sz="1200" baseline="0" dirty="0"/>
            <a:t>Körperliches Foulspiel, Spielausschluss auf Zeit für 10min (5min) Spielzeit</a:t>
          </a:r>
          <a:endParaRPr lang="de-DE" sz="1200" dirty="0"/>
        </a:p>
      </dgm:t>
    </dgm:pt>
    <dgm:pt modelId="{2D6C701D-EE63-1342-B147-DE68E166F9F9}" type="parTrans" cxnId="{88C85D70-AC86-6D42-9A77-561276A9B97D}">
      <dgm:prSet/>
      <dgm:spPr/>
      <dgm:t>
        <a:bodyPr/>
        <a:lstStyle/>
        <a:p>
          <a:endParaRPr lang="de-DE"/>
        </a:p>
      </dgm:t>
    </dgm:pt>
    <dgm:pt modelId="{81263A0D-7A84-B243-968A-3DC79EC9851E}" type="sibTrans" cxnId="{88C85D70-AC86-6D42-9A77-561276A9B97D}">
      <dgm:prSet/>
      <dgm:spPr/>
      <dgm:t>
        <a:bodyPr/>
        <a:lstStyle/>
        <a:p>
          <a:endParaRPr lang="de-DE"/>
        </a:p>
      </dgm:t>
    </dgm:pt>
    <dgm:pt modelId="{59DCC0B1-F9EA-A847-B848-FD9EDA56C654}">
      <dgm:prSet/>
      <dgm:spPr/>
      <dgm:t>
        <a:bodyPr/>
        <a:lstStyle/>
        <a:p>
          <a:pPr rtl="0"/>
          <a:r>
            <a:rPr lang="de-DE" baseline="0" dirty="0"/>
            <a:t>Ist nach dem Zeigen der Karte jedoch noch vor Fortsetzung des Spiels wegen schlechten Benehmens (Meckern, Schläger schmeißen, etc.) ein weiteres Handeln erforderlich.</a:t>
          </a:r>
        </a:p>
        <a:p>
          <a:pPr rtl="0"/>
          <a:r>
            <a:rPr lang="de-DE" baseline="0" dirty="0"/>
            <a:t>Feld: dann erhöht sich die Strafzeit v</a:t>
          </a:r>
          <a:r>
            <a:rPr lang="de-DE" baseline="0" dirty="0">
              <a:latin typeface="Calibri"/>
            </a:rPr>
            <a:t>on 5 min auf</a:t>
          </a:r>
          <a:r>
            <a:rPr lang="de-DE" baseline="0" dirty="0"/>
            <a:t> 10min und 10min auf 15min</a:t>
          </a:r>
        </a:p>
        <a:p>
          <a:pPr rtl="0"/>
          <a:r>
            <a:rPr lang="de-DE" baseline="0" dirty="0"/>
            <a:t>Halle: dann erhöht sich die Strafzeit von </a:t>
          </a:r>
          <a:r>
            <a:rPr lang="de-DE" baseline="0" dirty="0">
              <a:latin typeface="Calibri"/>
            </a:rPr>
            <a:t>2min auf 5min und 5 min auf</a:t>
          </a:r>
          <a:r>
            <a:rPr lang="de-DE" baseline="0" dirty="0"/>
            <a:t> 10min</a:t>
          </a:r>
        </a:p>
        <a:p>
          <a:pPr rtl="0"/>
          <a:r>
            <a:rPr lang="de-DE" baseline="0" dirty="0"/>
            <a:t> Es erfolgt eine Eintragung in den Spielberichtsbogen.</a:t>
          </a:r>
          <a:endParaRPr lang="de-DE" dirty="0"/>
        </a:p>
      </dgm:t>
    </dgm:pt>
    <dgm:pt modelId="{9A9BB2E9-84C7-7946-B2A2-E1C5BE8195C2}" type="parTrans" cxnId="{3D901522-D031-704A-A80D-A8BF9EFA0F2B}">
      <dgm:prSet/>
      <dgm:spPr/>
      <dgm:t>
        <a:bodyPr/>
        <a:lstStyle/>
        <a:p>
          <a:endParaRPr lang="de-DE"/>
        </a:p>
      </dgm:t>
    </dgm:pt>
    <dgm:pt modelId="{F09027AC-C50B-4F42-8C11-F8F298AE1121}" type="sibTrans" cxnId="{3D901522-D031-704A-A80D-A8BF9EFA0F2B}">
      <dgm:prSet/>
      <dgm:spPr/>
      <dgm:t>
        <a:bodyPr/>
        <a:lstStyle/>
        <a:p>
          <a:endParaRPr lang="de-DE"/>
        </a:p>
      </dgm:t>
    </dgm:pt>
    <dgm:pt modelId="{25A5CC84-EE3A-4B4E-9BD2-6A074EEFF1C9}">
      <dgm:prSet custT="1"/>
      <dgm:spPr/>
      <dgm:t>
        <a:bodyPr/>
        <a:lstStyle/>
        <a:p>
          <a:r>
            <a:rPr lang="de-DE" sz="1200" dirty="0"/>
            <a:t>Beleidigungen innerhalb der eigenen Mannschaft (nach Ermessen)</a:t>
          </a:r>
        </a:p>
      </dgm:t>
    </dgm:pt>
    <dgm:pt modelId="{53CD71BF-6E1E-CC47-98DF-A111B7D39844}" type="parTrans" cxnId="{EDB004EE-ED74-8B43-AE1B-967670D04ECB}">
      <dgm:prSet/>
      <dgm:spPr/>
      <dgm:t>
        <a:bodyPr/>
        <a:lstStyle/>
        <a:p>
          <a:endParaRPr lang="de-DE"/>
        </a:p>
      </dgm:t>
    </dgm:pt>
    <dgm:pt modelId="{65F06E82-022E-C34C-A87D-3DEEB96C5744}" type="sibTrans" cxnId="{EDB004EE-ED74-8B43-AE1B-967670D04ECB}">
      <dgm:prSet/>
      <dgm:spPr/>
      <dgm:t>
        <a:bodyPr/>
        <a:lstStyle/>
        <a:p>
          <a:endParaRPr lang="de-DE"/>
        </a:p>
      </dgm:t>
    </dgm:pt>
    <dgm:pt modelId="{3847BC0D-650A-2F42-BD7E-E0AC48D38988}" type="pres">
      <dgm:prSet presAssocID="{71263C75-BBCE-F54B-A682-AE29D3B0EF64}" presName="diagram" presStyleCnt="0">
        <dgm:presLayoutVars>
          <dgm:dir/>
          <dgm:resizeHandles val="exact"/>
        </dgm:presLayoutVars>
      </dgm:prSet>
      <dgm:spPr/>
    </dgm:pt>
    <dgm:pt modelId="{31BDD2CD-001B-E049-86FE-4CEEF88F4B6C}" type="pres">
      <dgm:prSet presAssocID="{1AE4F39C-9AA5-9E4F-A071-BE3D833EED24}" presName="node" presStyleLbl="node1" presStyleIdx="0" presStyleCnt="5">
        <dgm:presLayoutVars>
          <dgm:bulletEnabled val="1"/>
        </dgm:presLayoutVars>
      </dgm:prSet>
      <dgm:spPr/>
    </dgm:pt>
    <dgm:pt modelId="{8FE819A6-EFF5-7A4F-8426-FB37FC63CCF2}" type="pres">
      <dgm:prSet presAssocID="{98FA8862-3450-3C4C-BC2F-DBE8DBC213FF}" presName="sibTrans" presStyleCnt="0"/>
      <dgm:spPr/>
    </dgm:pt>
    <dgm:pt modelId="{4BDFBE0D-963B-814F-BA05-4CE8BAC83E87}" type="pres">
      <dgm:prSet presAssocID="{FC62707B-2447-6246-81EE-0DEF37C00406}" presName="node" presStyleLbl="node1" presStyleIdx="1" presStyleCnt="5">
        <dgm:presLayoutVars>
          <dgm:bulletEnabled val="1"/>
        </dgm:presLayoutVars>
      </dgm:prSet>
      <dgm:spPr/>
    </dgm:pt>
    <dgm:pt modelId="{349FB3E0-76C0-AF4A-9CAF-C375BEE84C32}" type="pres">
      <dgm:prSet presAssocID="{5EB4DDA3-4A14-EE4E-ADE7-54A26B77AAD8}" presName="sibTrans" presStyleCnt="0"/>
      <dgm:spPr/>
    </dgm:pt>
    <dgm:pt modelId="{40231A88-5F11-8941-9991-A5DEA7525F4E}" type="pres">
      <dgm:prSet presAssocID="{DEE90CD6-712C-7845-B024-C3E8CD46042F}" presName="node" presStyleLbl="node1" presStyleIdx="2" presStyleCnt="5">
        <dgm:presLayoutVars>
          <dgm:bulletEnabled val="1"/>
        </dgm:presLayoutVars>
      </dgm:prSet>
      <dgm:spPr/>
    </dgm:pt>
    <dgm:pt modelId="{7254F3E2-8211-144E-9B67-D19002AE193D}" type="pres">
      <dgm:prSet presAssocID="{FDB93FCC-148C-3E4D-850F-7A674FC8F694}" presName="sibTrans" presStyleCnt="0"/>
      <dgm:spPr/>
    </dgm:pt>
    <dgm:pt modelId="{7A1BA056-3817-294E-8A52-CF028AC1D7D7}" type="pres">
      <dgm:prSet presAssocID="{B34267D8-3F81-0845-9940-CF161A8A1378}" presName="node" presStyleLbl="node1" presStyleIdx="3" presStyleCnt="5">
        <dgm:presLayoutVars>
          <dgm:bulletEnabled val="1"/>
        </dgm:presLayoutVars>
      </dgm:prSet>
      <dgm:spPr/>
    </dgm:pt>
    <dgm:pt modelId="{A875D9A3-78C3-A243-8545-7D58109A53CA}" type="pres">
      <dgm:prSet presAssocID="{0406B909-D5A3-A54B-9254-EF4553FEA0FD}" presName="sibTrans" presStyleCnt="0"/>
      <dgm:spPr/>
    </dgm:pt>
    <dgm:pt modelId="{F85D8C9C-5C71-3A47-BBB6-D4D7DE94AD78}" type="pres">
      <dgm:prSet presAssocID="{59DCC0B1-F9EA-A847-B848-FD9EDA56C654}" presName="node" presStyleLbl="node1" presStyleIdx="4" presStyleCnt="5" custScaleX="177727">
        <dgm:presLayoutVars>
          <dgm:bulletEnabled val="1"/>
        </dgm:presLayoutVars>
      </dgm:prSet>
      <dgm:spPr/>
    </dgm:pt>
  </dgm:ptLst>
  <dgm:cxnLst>
    <dgm:cxn modelId="{44B60C1B-AA80-1E47-9C52-11814E916FAF}" type="presOf" srcId="{DEE90CD6-712C-7845-B024-C3E8CD46042F}" destId="{40231A88-5F11-8941-9991-A5DEA7525F4E}" srcOrd="0" destOrd="0" presId="urn:microsoft.com/office/officeart/2005/8/layout/default"/>
    <dgm:cxn modelId="{3998D721-D59A-4241-9A2F-F9C8BAC5BB17}" srcId="{B34267D8-3F81-0845-9940-CF161A8A1378}" destId="{B55DBDD4-093A-404F-B76E-3BD33AF4C0C0}" srcOrd="0" destOrd="0" parTransId="{E7744ED5-166B-A146-8CA5-CA802488735D}" sibTransId="{4EEFCDC4-FD6E-864D-800D-2F82F3B83BFD}"/>
    <dgm:cxn modelId="{3D901522-D031-704A-A80D-A8BF9EFA0F2B}" srcId="{71263C75-BBCE-F54B-A682-AE29D3B0EF64}" destId="{59DCC0B1-F9EA-A847-B848-FD9EDA56C654}" srcOrd="4" destOrd="0" parTransId="{9A9BB2E9-84C7-7946-B2A2-E1C5BE8195C2}" sibTransId="{F09027AC-C50B-4F42-8C11-F8F298AE1121}"/>
    <dgm:cxn modelId="{E2D5DC25-DB79-F241-B6DC-9E5DEF3514C4}" type="presOf" srcId="{B55DBDD4-093A-404F-B76E-3BD33AF4C0C0}" destId="{7A1BA056-3817-294E-8A52-CF028AC1D7D7}" srcOrd="0" destOrd="1" presId="urn:microsoft.com/office/officeart/2005/8/layout/default"/>
    <dgm:cxn modelId="{3F941C26-B9C4-1B46-8866-6F01A06DF406}" srcId="{71263C75-BBCE-F54B-A682-AE29D3B0EF64}" destId="{1AE4F39C-9AA5-9E4F-A071-BE3D833EED24}" srcOrd="0" destOrd="0" parTransId="{F5A496D8-86F3-B84B-907D-A239BF29DAB9}" sibTransId="{98FA8862-3450-3C4C-BC2F-DBE8DBC213FF}"/>
    <dgm:cxn modelId="{0BF58733-D573-0F49-BC80-06FB223C6603}" type="presOf" srcId="{1AE4F39C-9AA5-9E4F-A071-BE3D833EED24}" destId="{31BDD2CD-001B-E049-86FE-4CEEF88F4B6C}" srcOrd="0" destOrd="0" presId="urn:microsoft.com/office/officeart/2005/8/layout/default"/>
    <dgm:cxn modelId="{932C0434-3244-0D48-A502-3FFAAEBF0CB0}" type="presOf" srcId="{5BB6D34A-E8F1-BA4F-B0BA-DF6A31528042}" destId="{31BDD2CD-001B-E049-86FE-4CEEF88F4B6C}" srcOrd="0" destOrd="1" presId="urn:microsoft.com/office/officeart/2005/8/layout/default"/>
    <dgm:cxn modelId="{3DEF003D-879F-5040-A61D-15CB7C843559}" srcId="{1AE4F39C-9AA5-9E4F-A071-BE3D833EED24}" destId="{AF60196A-CBDE-F84A-B094-7072EE85F0A3}" srcOrd="1" destOrd="0" parTransId="{C013392D-3ECC-B24F-BF50-714205986D03}" sibTransId="{C163B883-D5E0-D34C-9FF9-96DF93F744E3}"/>
    <dgm:cxn modelId="{BE76A35D-6C2A-4D4A-89A6-9BF60277A819}" srcId="{71263C75-BBCE-F54B-A682-AE29D3B0EF64}" destId="{FC62707B-2447-6246-81EE-0DEF37C00406}" srcOrd="1" destOrd="0" parTransId="{3AE8E0D0-9D8C-CD4C-AF86-026E94941C64}" sibTransId="{5EB4DDA3-4A14-EE4E-ADE7-54A26B77AAD8}"/>
    <dgm:cxn modelId="{68D36B42-D6AD-7A48-B7D5-093EA243F7EC}" srcId="{71263C75-BBCE-F54B-A682-AE29D3B0EF64}" destId="{DEE90CD6-712C-7845-B024-C3E8CD46042F}" srcOrd="2" destOrd="0" parTransId="{20BD089B-7D14-8744-9742-4C78ADBF629C}" sibTransId="{FDB93FCC-148C-3E4D-850F-7A674FC8F694}"/>
    <dgm:cxn modelId="{C53B8667-7B43-1149-AD1B-DFAE3EE80E6C}" type="presOf" srcId="{25A5CC84-EE3A-4B4E-9BD2-6A074EEFF1C9}" destId="{7A1BA056-3817-294E-8A52-CF028AC1D7D7}" srcOrd="0" destOrd="3" presId="urn:microsoft.com/office/officeart/2005/8/layout/default"/>
    <dgm:cxn modelId="{4B65CF49-9DFC-224F-89C4-E841043A2C83}" type="presOf" srcId="{AF60196A-CBDE-F84A-B094-7072EE85F0A3}" destId="{31BDD2CD-001B-E049-86FE-4CEEF88F4B6C}" srcOrd="0" destOrd="2" presId="urn:microsoft.com/office/officeart/2005/8/layout/default"/>
    <dgm:cxn modelId="{88C85D70-AC86-6D42-9A77-561276A9B97D}" srcId="{B34267D8-3F81-0845-9940-CF161A8A1378}" destId="{4018420F-C545-ED41-A2AF-6F94D68B6F0A}" srcOrd="1" destOrd="0" parTransId="{2D6C701D-EE63-1342-B147-DE68E166F9F9}" sibTransId="{81263A0D-7A84-B243-968A-3DC79EC9851E}"/>
    <dgm:cxn modelId="{7214CB76-E03C-F84D-8962-FA6448C70C57}" type="presOf" srcId="{4018420F-C545-ED41-A2AF-6F94D68B6F0A}" destId="{7A1BA056-3817-294E-8A52-CF028AC1D7D7}" srcOrd="0" destOrd="2" presId="urn:microsoft.com/office/officeart/2005/8/layout/default"/>
    <dgm:cxn modelId="{E621DB7C-2828-E24B-9E7D-A06BBB783E7F}" srcId="{1AE4F39C-9AA5-9E4F-A071-BE3D833EED24}" destId="{5BB6D34A-E8F1-BA4F-B0BA-DF6A31528042}" srcOrd="0" destOrd="0" parTransId="{B47EFD4C-B4DA-154A-8514-D8E1022C3099}" sibTransId="{D1F1F473-7041-4B40-B42A-61CB01EE21AF}"/>
    <dgm:cxn modelId="{7B747A8F-3AED-5E49-9061-42BE184421FF}" srcId="{71263C75-BBCE-F54B-A682-AE29D3B0EF64}" destId="{B34267D8-3F81-0845-9940-CF161A8A1378}" srcOrd="3" destOrd="0" parTransId="{DE42F713-36E0-094E-98BF-43FCB1A83677}" sibTransId="{0406B909-D5A3-A54B-9254-EF4553FEA0FD}"/>
    <dgm:cxn modelId="{72A979CA-F59E-E847-B693-D43BC598C5B4}" type="presOf" srcId="{71263C75-BBCE-F54B-A682-AE29D3B0EF64}" destId="{3847BC0D-650A-2F42-BD7E-E0AC48D38988}" srcOrd="0" destOrd="0" presId="urn:microsoft.com/office/officeart/2005/8/layout/default"/>
    <dgm:cxn modelId="{51F47AD4-DE8C-B146-BC64-92429D372BF2}" type="presOf" srcId="{59DCC0B1-F9EA-A847-B848-FD9EDA56C654}" destId="{F85D8C9C-5C71-3A47-BBB6-D4D7DE94AD78}" srcOrd="0" destOrd="0" presId="urn:microsoft.com/office/officeart/2005/8/layout/default"/>
    <dgm:cxn modelId="{703C64DA-E303-B940-BE86-B606A1794592}" type="presOf" srcId="{B34267D8-3F81-0845-9940-CF161A8A1378}" destId="{7A1BA056-3817-294E-8A52-CF028AC1D7D7}" srcOrd="0" destOrd="0" presId="urn:microsoft.com/office/officeart/2005/8/layout/default"/>
    <dgm:cxn modelId="{DB87B0EC-8A0C-3E4C-83CF-943ED0788CF0}" type="presOf" srcId="{FC62707B-2447-6246-81EE-0DEF37C00406}" destId="{4BDFBE0D-963B-814F-BA05-4CE8BAC83E87}" srcOrd="0" destOrd="0" presId="urn:microsoft.com/office/officeart/2005/8/layout/default"/>
    <dgm:cxn modelId="{EDB004EE-ED74-8B43-AE1B-967670D04ECB}" srcId="{B34267D8-3F81-0845-9940-CF161A8A1378}" destId="{25A5CC84-EE3A-4B4E-9BD2-6A074EEFF1C9}" srcOrd="2" destOrd="0" parTransId="{53CD71BF-6E1E-CC47-98DF-A111B7D39844}" sibTransId="{65F06E82-022E-C34C-A87D-3DEEB96C5744}"/>
    <dgm:cxn modelId="{D36E996A-CEC6-E04F-9A68-029C38351D2C}" type="presParOf" srcId="{3847BC0D-650A-2F42-BD7E-E0AC48D38988}" destId="{31BDD2CD-001B-E049-86FE-4CEEF88F4B6C}" srcOrd="0" destOrd="0" presId="urn:microsoft.com/office/officeart/2005/8/layout/default"/>
    <dgm:cxn modelId="{0D8FB3A0-FA3C-B640-B3DB-926A6FA32E38}" type="presParOf" srcId="{3847BC0D-650A-2F42-BD7E-E0AC48D38988}" destId="{8FE819A6-EFF5-7A4F-8426-FB37FC63CCF2}" srcOrd="1" destOrd="0" presId="urn:microsoft.com/office/officeart/2005/8/layout/default"/>
    <dgm:cxn modelId="{03302C45-C0DB-4D4F-A0D9-39AD44CCBAD7}" type="presParOf" srcId="{3847BC0D-650A-2F42-BD7E-E0AC48D38988}" destId="{4BDFBE0D-963B-814F-BA05-4CE8BAC83E87}" srcOrd="2" destOrd="0" presId="urn:microsoft.com/office/officeart/2005/8/layout/default"/>
    <dgm:cxn modelId="{DC0FD9F9-37CD-754D-A2A8-456EF8ABB379}" type="presParOf" srcId="{3847BC0D-650A-2F42-BD7E-E0AC48D38988}" destId="{349FB3E0-76C0-AF4A-9CAF-C375BEE84C32}" srcOrd="3" destOrd="0" presId="urn:microsoft.com/office/officeart/2005/8/layout/default"/>
    <dgm:cxn modelId="{25C3912A-D93D-3E4B-9972-C9E97F52DA8A}" type="presParOf" srcId="{3847BC0D-650A-2F42-BD7E-E0AC48D38988}" destId="{40231A88-5F11-8941-9991-A5DEA7525F4E}" srcOrd="4" destOrd="0" presId="urn:microsoft.com/office/officeart/2005/8/layout/default"/>
    <dgm:cxn modelId="{64C94EA7-BB91-9045-B4D6-98100F20D90F}" type="presParOf" srcId="{3847BC0D-650A-2F42-BD7E-E0AC48D38988}" destId="{7254F3E2-8211-144E-9B67-D19002AE193D}" srcOrd="5" destOrd="0" presId="urn:microsoft.com/office/officeart/2005/8/layout/default"/>
    <dgm:cxn modelId="{17043241-C753-794B-A607-E8ED870037BF}" type="presParOf" srcId="{3847BC0D-650A-2F42-BD7E-E0AC48D38988}" destId="{7A1BA056-3817-294E-8A52-CF028AC1D7D7}" srcOrd="6" destOrd="0" presId="urn:microsoft.com/office/officeart/2005/8/layout/default"/>
    <dgm:cxn modelId="{057AC006-DBD4-F144-96B3-967564477B05}" type="presParOf" srcId="{3847BC0D-650A-2F42-BD7E-E0AC48D38988}" destId="{A875D9A3-78C3-A243-8545-7D58109A53CA}" srcOrd="7" destOrd="0" presId="urn:microsoft.com/office/officeart/2005/8/layout/default"/>
    <dgm:cxn modelId="{6FC0A37F-7398-6B41-8ABA-DEC9B6EA7FB4}" type="presParOf" srcId="{3847BC0D-650A-2F42-BD7E-E0AC48D38988}" destId="{F85D8C9C-5C71-3A47-BBB6-D4D7DE94AD78}"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A53FF4-DBED-234D-8325-0DAE0647A27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de-DE"/>
        </a:p>
      </dgm:t>
    </dgm:pt>
    <dgm:pt modelId="{626AD704-44A4-A04D-B6F9-9E9295B9C49E}">
      <dgm:prSet/>
      <dgm:spPr/>
      <dgm:t>
        <a:bodyPr/>
        <a:lstStyle/>
        <a:p>
          <a:r>
            <a:rPr lang="de-DE" baseline="0" dirty="0"/>
            <a:t>Gelb-Rote Karte</a:t>
          </a:r>
          <a:endParaRPr lang="de-DE" dirty="0"/>
        </a:p>
      </dgm:t>
    </dgm:pt>
    <dgm:pt modelId="{B86C53D5-7E01-204D-9D23-5CBEAFD7BE81}" type="parTrans" cxnId="{3196A344-63A1-7E4F-8426-4EF24B32464A}">
      <dgm:prSet/>
      <dgm:spPr/>
      <dgm:t>
        <a:bodyPr/>
        <a:lstStyle/>
        <a:p>
          <a:endParaRPr lang="de-DE"/>
        </a:p>
      </dgm:t>
    </dgm:pt>
    <dgm:pt modelId="{DCA645EF-9299-994B-A941-CDF4F8BC076F}" type="sibTrans" cxnId="{3196A344-63A1-7E4F-8426-4EF24B32464A}">
      <dgm:prSet/>
      <dgm:spPr/>
      <dgm:t>
        <a:bodyPr/>
        <a:lstStyle/>
        <a:p>
          <a:endParaRPr lang="de-DE"/>
        </a:p>
      </dgm:t>
    </dgm:pt>
    <dgm:pt modelId="{C289062D-9A6A-B54C-8AA3-C90A1ED2F50F}">
      <dgm:prSet/>
      <dgm:spPr/>
      <dgm:t>
        <a:bodyPr/>
        <a:lstStyle/>
        <a:p>
          <a:r>
            <a:rPr lang="de-DE" baseline="0" dirty="0"/>
            <a:t>Spieler hatte bereits gelb und hat die Strafzeit abgessen</a:t>
          </a:r>
          <a:endParaRPr lang="de-DE" dirty="0"/>
        </a:p>
      </dgm:t>
    </dgm:pt>
    <dgm:pt modelId="{048D4034-495B-854C-9061-C5CFECECE8C0}" type="parTrans" cxnId="{7903D578-D205-6447-9770-0C5643F36B67}">
      <dgm:prSet/>
      <dgm:spPr/>
      <dgm:t>
        <a:bodyPr/>
        <a:lstStyle/>
        <a:p>
          <a:endParaRPr lang="de-DE"/>
        </a:p>
      </dgm:t>
    </dgm:pt>
    <dgm:pt modelId="{4666E681-BE65-3D4D-8A9E-DDAA22F083C8}" type="sibTrans" cxnId="{7903D578-D205-6447-9770-0C5643F36B67}">
      <dgm:prSet/>
      <dgm:spPr/>
      <dgm:t>
        <a:bodyPr/>
        <a:lstStyle/>
        <a:p>
          <a:endParaRPr lang="de-DE"/>
        </a:p>
      </dgm:t>
    </dgm:pt>
    <dgm:pt modelId="{3DB071D1-C045-4F46-AA18-56B97EA39CA9}">
      <dgm:prSet/>
      <dgm:spPr/>
      <dgm:t>
        <a:bodyPr/>
        <a:lstStyle/>
        <a:p>
          <a:r>
            <a:rPr lang="de-DE" baseline="0" dirty="0"/>
            <a:t>Spieler muss Spielfeld und nähere Umgebung verlassen</a:t>
          </a:r>
          <a:endParaRPr lang="de-DE" dirty="0"/>
        </a:p>
      </dgm:t>
    </dgm:pt>
    <dgm:pt modelId="{E93D61EE-D723-3548-B6D3-E35D0472261C}" type="parTrans" cxnId="{7638C06E-8D24-894B-B7AD-18326105D905}">
      <dgm:prSet/>
      <dgm:spPr/>
      <dgm:t>
        <a:bodyPr/>
        <a:lstStyle/>
        <a:p>
          <a:endParaRPr lang="de-DE"/>
        </a:p>
      </dgm:t>
    </dgm:pt>
    <dgm:pt modelId="{65ED5830-1C44-C644-85E9-4DFAE5DE7033}" type="sibTrans" cxnId="{7638C06E-8D24-894B-B7AD-18326105D905}">
      <dgm:prSet/>
      <dgm:spPr/>
      <dgm:t>
        <a:bodyPr/>
        <a:lstStyle/>
        <a:p>
          <a:endParaRPr lang="de-DE"/>
        </a:p>
      </dgm:t>
    </dgm:pt>
    <dgm:pt modelId="{D542FCD0-38F4-0843-A7E7-77FFD7279CD2}">
      <dgm:prSet/>
      <dgm:spPr/>
      <dgm:t>
        <a:bodyPr/>
        <a:lstStyle/>
        <a:p>
          <a:r>
            <a:rPr lang="de-DE" baseline="0" dirty="0"/>
            <a:t>Eintrag im Spielberichtsbogen</a:t>
          </a:r>
          <a:endParaRPr lang="de-DE" dirty="0"/>
        </a:p>
      </dgm:t>
    </dgm:pt>
    <dgm:pt modelId="{28B5C658-62D1-ED4A-A02D-E3B4AFC16DC6}" type="parTrans" cxnId="{BD98BAFE-25EC-EE4B-821C-EEFB0B871C8C}">
      <dgm:prSet/>
      <dgm:spPr/>
      <dgm:t>
        <a:bodyPr/>
        <a:lstStyle/>
        <a:p>
          <a:endParaRPr lang="de-DE"/>
        </a:p>
      </dgm:t>
    </dgm:pt>
    <dgm:pt modelId="{616873A0-BFD3-6F40-973C-B85291DFD975}" type="sibTrans" cxnId="{BD98BAFE-25EC-EE4B-821C-EEFB0B871C8C}">
      <dgm:prSet/>
      <dgm:spPr/>
      <dgm:t>
        <a:bodyPr/>
        <a:lstStyle/>
        <a:p>
          <a:endParaRPr lang="de-DE"/>
        </a:p>
      </dgm:t>
    </dgm:pt>
    <dgm:pt modelId="{5AEEA876-961C-D444-8A5D-10F363839F0E}">
      <dgm:prSet/>
      <dgm:spPr/>
      <dgm:t>
        <a:bodyPr/>
        <a:lstStyle/>
        <a:p>
          <a:r>
            <a:rPr lang="de-DE" baseline="0" dirty="0"/>
            <a:t>Rote Karte</a:t>
          </a:r>
          <a:endParaRPr lang="de-DE" dirty="0"/>
        </a:p>
      </dgm:t>
    </dgm:pt>
    <dgm:pt modelId="{6644CC95-C0BD-9F4F-BBAC-00C375DB2754}" type="parTrans" cxnId="{089B3D06-529C-494A-8828-85881C779EF7}">
      <dgm:prSet/>
      <dgm:spPr/>
      <dgm:t>
        <a:bodyPr/>
        <a:lstStyle/>
        <a:p>
          <a:endParaRPr lang="de-DE"/>
        </a:p>
      </dgm:t>
    </dgm:pt>
    <dgm:pt modelId="{6E1730B8-28E4-764C-BBEB-2D3BEA7F14AA}" type="sibTrans" cxnId="{089B3D06-529C-494A-8828-85881C779EF7}">
      <dgm:prSet/>
      <dgm:spPr/>
      <dgm:t>
        <a:bodyPr/>
        <a:lstStyle/>
        <a:p>
          <a:endParaRPr lang="de-DE"/>
        </a:p>
      </dgm:t>
    </dgm:pt>
    <dgm:pt modelId="{591C9FE6-CAED-A448-BDC7-BE5BF20B0F9A}">
      <dgm:prSet/>
      <dgm:spPr/>
      <dgm:t>
        <a:bodyPr/>
        <a:lstStyle/>
        <a:p>
          <a:r>
            <a:rPr lang="de-DE" baseline="0" dirty="0"/>
            <a:t>Voraussetzungen:</a:t>
          </a:r>
          <a:endParaRPr lang="de-DE" dirty="0"/>
        </a:p>
      </dgm:t>
    </dgm:pt>
    <dgm:pt modelId="{8A02493F-2874-D742-912A-F61E897F7C05}" type="parTrans" cxnId="{7296F71D-0ACD-1A40-B865-4C95D398E537}">
      <dgm:prSet/>
      <dgm:spPr/>
      <dgm:t>
        <a:bodyPr/>
        <a:lstStyle/>
        <a:p>
          <a:endParaRPr lang="de-DE"/>
        </a:p>
      </dgm:t>
    </dgm:pt>
    <dgm:pt modelId="{60E45732-26FC-8D4A-BCAF-3CFABED5D882}" type="sibTrans" cxnId="{7296F71D-0ACD-1A40-B865-4C95D398E537}">
      <dgm:prSet/>
      <dgm:spPr/>
      <dgm:t>
        <a:bodyPr/>
        <a:lstStyle/>
        <a:p>
          <a:endParaRPr lang="de-DE"/>
        </a:p>
      </dgm:t>
    </dgm:pt>
    <dgm:pt modelId="{C18C2302-EAD7-6D40-A5DC-E743DF8FA6B7}">
      <dgm:prSet/>
      <dgm:spPr/>
      <dgm:t>
        <a:bodyPr/>
        <a:lstStyle/>
        <a:p>
          <a:r>
            <a:rPr lang="de-DE" baseline="0" dirty="0"/>
            <a:t>Tätlichkeit</a:t>
          </a:r>
          <a:endParaRPr lang="de-DE" dirty="0"/>
        </a:p>
      </dgm:t>
    </dgm:pt>
    <dgm:pt modelId="{6CB55CD6-F3D9-5546-8796-6779D8D09BE5}" type="parTrans" cxnId="{C2567D05-785D-2447-8B4E-B480B546B527}">
      <dgm:prSet/>
      <dgm:spPr/>
      <dgm:t>
        <a:bodyPr/>
        <a:lstStyle/>
        <a:p>
          <a:endParaRPr lang="de-DE"/>
        </a:p>
      </dgm:t>
    </dgm:pt>
    <dgm:pt modelId="{49425F9A-BB25-404E-AC4E-BC3CEC2B0BC5}" type="sibTrans" cxnId="{C2567D05-785D-2447-8B4E-B480B546B527}">
      <dgm:prSet/>
      <dgm:spPr/>
      <dgm:t>
        <a:bodyPr/>
        <a:lstStyle/>
        <a:p>
          <a:endParaRPr lang="de-DE"/>
        </a:p>
      </dgm:t>
    </dgm:pt>
    <dgm:pt modelId="{6E479AC2-C89E-7E4F-83E4-448C0CBEFA90}">
      <dgm:prSet/>
      <dgm:spPr/>
      <dgm:t>
        <a:bodyPr/>
        <a:lstStyle/>
        <a:p>
          <a:r>
            <a:rPr lang="de-DE" baseline="0" dirty="0"/>
            <a:t>Beleidigung (gegenüber Personen aus dem Anderen Team / Zuschauer / Schiedsrichter)</a:t>
          </a:r>
          <a:endParaRPr lang="de-DE" dirty="0"/>
        </a:p>
      </dgm:t>
    </dgm:pt>
    <dgm:pt modelId="{5E29916E-9B95-B24C-AA3E-A403E1D86FF9}" type="parTrans" cxnId="{2BE70ECC-D1C9-4E4D-A502-87463F16807C}">
      <dgm:prSet/>
      <dgm:spPr/>
      <dgm:t>
        <a:bodyPr/>
        <a:lstStyle/>
        <a:p>
          <a:endParaRPr lang="de-DE"/>
        </a:p>
      </dgm:t>
    </dgm:pt>
    <dgm:pt modelId="{F4B8410A-AD4C-E145-9F1B-98B0CDE37FCB}" type="sibTrans" cxnId="{2BE70ECC-D1C9-4E4D-A502-87463F16807C}">
      <dgm:prSet/>
      <dgm:spPr/>
      <dgm:t>
        <a:bodyPr/>
        <a:lstStyle/>
        <a:p>
          <a:endParaRPr lang="de-DE"/>
        </a:p>
      </dgm:t>
    </dgm:pt>
    <dgm:pt modelId="{ADE59ADA-56B1-004B-BDE7-C8BA8C8161A3}">
      <dgm:prSet/>
      <dgm:spPr/>
      <dgm:t>
        <a:bodyPr/>
        <a:lstStyle/>
        <a:p>
          <a:r>
            <a:rPr lang="de-DE" baseline="0" dirty="0"/>
            <a:t>Sehr schlechtes Verhalten während einer Zeitstrafe</a:t>
          </a:r>
          <a:endParaRPr lang="de-DE" dirty="0"/>
        </a:p>
      </dgm:t>
    </dgm:pt>
    <dgm:pt modelId="{D6BCBAAC-A6B9-FF42-988F-A98D55EF3612}" type="parTrans" cxnId="{2B46C446-80C9-8943-A0C7-7AD111C27B36}">
      <dgm:prSet/>
      <dgm:spPr/>
      <dgm:t>
        <a:bodyPr/>
        <a:lstStyle/>
        <a:p>
          <a:endParaRPr lang="de-DE"/>
        </a:p>
      </dgm:t>
    </dgm:pt>
    <dgm:pt modelId="{A4461649-4CE4-6249-A6D7-ED9B09DAC729}" type="sibTrans" cxnId="{2B46C446-80C9-8943-A0C7-7AD111C27B36}">
      <dgm:prSet/>
      <dgm:spPr/>
      <dgm:t>
        <a:bodyPr/>
        <a:lstStyle/>
        <a:p>
          <a:endParaRPr lang="de-DE"/>
        </a:p>
      </dgm:t>
    </dgm:pt>
    <dgm:pt modelId="{FB9F1AB6-007E-0842-8FDA-3B9B17720CF6}">
      <dgm:prSet/>
      <dgm:spPr/>
      <dgm:t>
        <a:bodyPr/>
        <a:lstStyle/>
        <a:p>
          <a:r>
            <a:rPr lang="de-DE" baseline="0" dirty="0"/>
            <a:t>Spieler muss Spielfeld und nähere Umgebung verlassen</a:t>
          </a:r>
          <a:endParaRPr lang="de-DE" dirty="0"/>
        </a:p>
      </dgm:t>
    </dgm:pt>
    <dgm:pt modelId="{55DA0886-C664-AE4A-A0FA-F500E292ABDB}" type="parTrans" cxnId="{2BDFF1E4-0F51-0D4B-8CE8-291F48523916}">
      <dgm:prSet/>
      <dgm:spPr/>
      <dgm:t>
        <a:bodyPr/>
        <a:lstStyle/>
        <a:p>
          <a:endParaRPr lang="de-DE"/>
        </a:p>
      </dgm:t>
    </dgm:pt>
    <dgm:pt modelId="{4E11FE49-3EF8-984D-928D-9392C9B45B54}" type="sibTrans" cxnId="{2BDFF1E4-0F51-0D4B-8CE8-291F48523916}">
      <dgm:prSet/>
      <dgm:spPr/>
      <dgm:t>
        <a:bodyPr/>
        <a:lstStyle/>
        <a:p>
          <a:endParaRPr lang="de-DE"/>
        </a:p>
      </dgm:t>
    </dgm:pt>
    <dgm:pt modelId="{47800620-B485-5446-8999-07D5214F8B80}">
      <dgm:prSet/>
      <dgm:spPr/>
      <dgm:t>
        <a:bodyPr/>
        <a:lstStyle/>
        <a:p>
          <a:r>
            <a:rPr lang="de-DE" baseline="0" dirty="0"/>
            <a:t>Nach dem Spiel:</a:t>
          </a:r>
          <a:endParaRPr lang="de-DE" dirty="0"/>
        </a:p>
      </dgm:t>
    </dgm:pt>
    <dgm:pt modelId="{39BB4C0C-7ED3-4C48-BFD3-29F0E83FB5FA}" type="parTrans" cxnId="{790D1132-925F-6345-A83D-D9EA93376F72}">
      <dgm:prSet/>
      <dgm:spPr/>
      <dgm:t>
        <a:bodyPr/>
        <a:lstStyle/>
        <a:p>
          <a:endParaRPr lang="de-DE"/>
        </a:p>
      </dgm:t>
    </dgm:pt>
    <dgm:pt modelId="{CAA0DABE-DAA6-2F43-9D49-7B966935F4E9}" type="sibTrans" cxnId="{790D1132-925F-6345-A83D-D9EA93376F72}">
      <dgm:prSet/>
      <dgm:spPr/>
      <dgm:t>
        <a:bodyPr/>
        <a:lstStyle/>
        <a:p>
          <a:endParaRPr lang="de-DE"/>
        </a:p>
      </dgm:t>
    </dgm:pt>
    <dgm:pt modelId="{E378E729-5D63-2445-8F0B-FB31FAECE297}">
      <dgm:prSet/>
      <dgm:spPr/>
      <dgm:t>
        <a:bodyPr/>
        <a:lstStyle/>
        <a:p>
          <a:r>
            <a:rPr lang="de-DE" baseline="0" dirty="0"/>
            <a:t>Bericht dazu schreiben mit Schilderung des Vorgangs</a:t>
          </a:r>
          <a:endParaRPr lang="de-DE" dirty="0"/>
        </a:p>
      </dgm:t>
    </dgm:pt>
    <dgm:pt modelId="{F08FE236-9F5D-EF42-91BF-02FB83C7700A}" type="parTrans" cxnId="{FAC318D5-8714-3941-9BEE-D1D80C3DB7A9}">
      <dgm:prSet/>
      <dgm:spPr/>
      <dgm:t>
        <a:bodyPr/>
        <a:lstStyle/>
        <a:p>
          <a:endParaRPr lang="de-DE"/>
        </a:p>
      </dgm:t>
    </dgm:pt>
    <dgm:pt modelId="{FB4E5FAF-B5D8-4F4D-91DD-2FF8BD0B78D1}" type="sibTrans" cxnId="{FAC318D5-8714-3941-9BEE-D1D80C3DB7A9}">
      <dgm:prSet/>
      <dgm:spPr/>
      <dgm:t>
        <a:bodyPr/>
        <a:lstStyle/>
        <a:p>
          <a:endParaRPr lang="de-DE"/>
        </a:p>
      </dgm:t>
    </dgm:pt>
    <dgm:pt modelId="{51832FA3-C391-0745-904D-D48D175FA5AF}">
      <dgm:prSet/>
      <dgm:spPr/>
      <dgm:t>
        <a:bodyPr/>
        <a:lstStyle/>
        <a:p>
          <a:pPr rtl="0"/>
          <a:r>
            <a:rPr lang="de-DE" baseline="0" dirty="0"/>
            <a:t>Alle Eintragungen im Spielberichtsbogen müssen Spielführer/Trainer/Betreuer</a:t>
          </a:r>
          <a:r>
            <a:rPr lang="de-DE" baseline="0" dirty="0">
              <a:latin typeface="Calibri"/>
            </a:rPr>
            <a:t> </a:t>
          </a:r>
          <a:r>
            <a:rPr lang="de-DE" baseline="0" dirty="0"/>
            <a:t> gezeigt werden, diese haben dann 4 Tage Zeit eine Stellungnahme abzugeben</a:t>
          </a:r>
          <a:endParaRPr lang="de-DE" dirty="0"/>
        </a:p>
      </dgm:t>
    </dgm:pt>
    <dgm:pt modelId="{88D8554C-A926-A24B-A5E4-FB65198BE93B}" type="parTrans" cxnId="{3CD15A6B-D938-1F4B-9AC5-1CD82C4F3C4C}">
      <dgm:prSet/>
      <dgm:spPr/>
      <dgm:t>
        <a:bodyPr/>
        <a:lstStyle/>
        <a:p>
          <a:endParaRPr lang="de-DE"/>
        </a:p>
      </dgm:t>
    </dgm:pt>
    <dgm:pt modelId="{F7E5C7F0-81F1-7240-B608-F7A9653840A2}" type="sibTrans" cxnId="{3CD15A6B-D938-1F4B-9AC5-1CD82C4F3C4C}">
      <dgm:prSet/>
      <dgm:spPr/>
      <dgm:t>
        <a:bodyPr/>
        <a:lstStyle/>
        <a:p>
          <a:endParaRPr lang="de-DE"/>
        </a:p>
      </dgm:t>
    </dgm:pt>
    <dgm:pt modelId="{A4D8F9C3-418B-8047-B82F-B4A823D108D5}">
      <dgm:prSet/>
      <dgm:spPr/>
      <dgm:t>
        <a:bodyPr/>
        <a:lstStyle/>
        <a:p>
          <a:r>
            <a:rPr lang="de-DE" baseline="0" dirty="0"/>
            <a:t>Die persönlichen Strafen können auch mündlich ausgesprochen werden, falls der Schiedsrichter seine Karten vergessen hat.</a:t>
          </a:r>
          <a:endParaRPr lang="de-DE" dirty="0"/>
        </a:p>
      </dgm:t>
    </dgm:pt>
    <dgm:pt modelId="{E59DEA53-6219-3E48-85C7-2A99BC9A6681}" type="parTrans" cxnId="{6EDE67D9-7E9A-2649-9AE6-F9C21C64114A}">
      <dgm:prSet/>
      <dgm:spPr/>
      <dgm:t>
        <a:bodyPr/>
        <a:lstStyle/>
        <a:p>
          <a:endParaRPr lang="de-DE"/>
        </a:p>
      </dgm:t>
    </dgm:pt>
    <dgm:pt modelId="{32043866-37A8-2841-929C-07CA5F133418}" type="sibTrans" cxnId="{6EDE67D9-7E9A-2649-9AE6-F9C21C64114A}">
      <dgm:prSet/>
      <dgm:spPr/>
      <dgm:t>
        <a:bodyPr/>
        <a:lstStyle/>
        <a:p>
          <a:endParaRPr lang="de-DE"/>
        </a:p>
      </dgm:t>
    </dgm:pt>
    <dgm:pt modelId="{8A137805-785D-45BE-8171-923718E5C7E2}">
      <dgm:prSet phldr="0"/>
      <dgm:spPr/>
      <dgm:t>
        <a:bodyPr/>
        <a:lstStyle/>
        <a:p>
          <a:pPr rtl="0"/>
          <a:r>
            <a:rPr lang="de-DE" b="1" u="sng" baseline="0" dirty="0">
              <a:latin typeface="Calibri"/>
            </a:rPr>
            <a:t>Gilt nur in der Halle: </a:t>
          </a:r>
          <a:r>
            <a:rPr lang="de-DE" baseline="0" dirty="0">
              <a:latin typeface="Calibri"/>
            </a:rPr>
            <a:t>Vervollständigung</a:t>
          </a:r>
          <a:r>
            <a:rPr lang="de-DE" baseline="0" dirty="0"/>
            <a:t> nach 15min bei 4x 15 min Spielzeit. Bei </a:t>
          </a:r>
          <a:r>
            <a:rPr lang="de-DE" baseline="0" dirty="0">
              <a:latin typeface="Calibri"/>
            </a:rPr>
            <a:t>Weniger</a:t>
          </a:r>
          <a:r>
            <a:rPr lang="de-DE" baseline="0" dirty="0"/>
            <a:t> als 4x 15min oder 2x30min darf sich die Mannschaft nach 10min wieder </a:t>
          </a:r>
          <a:r>
            <a:rPr lang="de-DE" baseline="0" dirty="0">
              <a:latin typeface="Calibri"/>
            </a:rPr>
            <a:t>Vervolständigen</a:t>
          </a:r>
          <a:r>
            <a:rPr lang="de-DE" baseline="0" dirty="0"/>
            <a:t>.</a:t>
          </a:r>
          <a:endParaRPr lang="de-DE" baseline="0" dirty="0">
            <a:latin typeface="Calibri"/>
          </a:endParaRPr>
        </a:p>
      </dgm:t>
    </dgm:pt>
    <dgm:pt modelId="{83C46FC4-039E-496D-9B3B-D9D1FACD40D9}" type="parTrans" cxnId="{7A5D2ED9-4DD5-4F01-A25B-EFC1B17E4A16}">
      <dgm:prSet/>
      <dgm:spPr/>
      <dgm:t>
        <a:bodyPr/>
        <a:lstStyle/>
        <a:p>
          <a:endParaRPr lang="de-DE"/>
        </a:p>
      </dgm:t>
    </dgm:pt>
    <dgm:pt modelId="{9D66D8C6-166F-4B4B-900A-8E5ACB2937B8}" type="sibTrans" cxnId="{7A5D2ED9-4DD5-4F01-A25B-EFC1B17E4A16}">
      <dgm:prSet/>
      <dgm:spPr/>
      <dgm:t>
        <a:bodyPr/>
        <a:lstStyle/>
        <a:p>
          <a:endParaRPr lang="de-DE"/>
        </a:p>
      </dgm:t>
    </dgm:pt>
    <dgm:pt modelId="{E597B857-C92A-7248-B3A5-19A295250718}" type="pres">
      <dgm:prSet presAssocID="{40A53FF4-DBED-234D-8325-0DAE0647A278}" presName="linear" presStyleCnt="0">
        <dgm:presLayoutVars>
          <dgm:animLvl val="lvl"/>
          <dgm:resizeHandles val="exact"/>
        </dgm:presLayoutVars>
      </dgm:prSet>
      <dgm:spPr/>
    </dgm:pt>
    <dgm:pt modelId="{0C6C3C8D-CBA8-3D42-BC87-6ACC8084AE08}" type="pres">
      <dgm:prSet presAssocID="{626AD704-44A4-A04D-B6F9-9E9295B9C49E}" presName="parentText" presStyleLbl="node1" presStyleIdx="0" presStyleCnt="4">
        <dgm:presLayoutVars>
          <dgm:chMax val="0"/>
          <dgm:bulletEnabled val="1"/>
        </dgm:presLayoutVars>
      </dgm:prSet>
      <dgm:spPr/>
    </dgm:pt>
    <dgm:pt modelId="{7B620761-F184-9E40-B441-7D8DA7587A03}" type="pres">
      <dgm:prSet presAssocID="{626AD704-44A4-A04D-B6F9-9E9295B9C49E}" presName="childText" presStyleLbl="revTx" presStyleIdx="0" presStyleCnt="2">
        <dgm:presLayoutVars>
          <dgm:bulletEnabled val="1"/>
        </dgm:presLayoutVars>
      </dgm:prSet>
      <dgm:spPr/>
    </dgm:pt>
    <dgm:pt modelId="{D64161B0-FFDB-0142-8EDB-A63A1AC0FC73}" type="pres">
      <dgm:prSet presAssocID="{5AEEA876-961C-D444-8A5D-10F363839F0E}" presName="parentText" presStyleLbl="node1" presStyleIdx="1" presStyleCnt="4">
        <dgm:presLayoutVars>
          <dgm:chMax val="0"/>
          <dgm:bulletEnabled val="1"/>
        </dgm:presLayoutVars>
      </dgm:prSet>
      <dgm:spPr/>
    </dgm:pt>
    <dgm:pt modelId="{A86E21C3-88EE-8147-97C6-4F58D06320AD}" type="pres">
      <dgm:prSet presAssocID="{5AEEA876-961C-D444-8A5D-10F363839F0E}" presName="childText" presStyleLbl="revTx" presStyleIdx="1" presStyleCnt="2">
        <dgm:presLayoutVars>
          <dgm:bulletEnabled val="1"/>
        </dgm:presLayoutVars>
      </dgm:prSet>
      <dgm:spPr/>
    </dgm:pt>
    <dgm:pt modelId="{645ABFA3-E261-1641-8592-C37053D6BC29}" type="pres">
      <dgm:prSet presAssocID="{51832FA3-C391-0745-904D-D48D175FA5AF}" presName="parentText" presStyleLbl="node1" presStyleIdx="2" presStyleCnt="4">
        <dgm:presLayoutVars>
          <dgm:chMax val="0"/>
          <dgm:bulletEnabled val="1"/>
        </dgm:presLayoutVars>
      </dgm:prSet>
      <dgm:spPr/>
    </dgm:pt>
    <dgm:pt modelId="{CFEA7D41-EB7C-294E-BD0C-5D42EBD33567}" type="pres">
      <dgm:prSet presAssocID="{F7E5C7F0-81F1-7240-B608-F7A9653840A2}" presName="spacer" presStyleCnt="0"/>
      <dgm:spPr/>
    </dgm:pt>
    <dgm:pt modelId="{2ADDF3F7-F891-1640-AC12-26409E155B4D}" type="pres">
      <dgm:prSet presAssocID="{A4D8F9C3-418B-8047-B82F-B4A823D108D5}" presName="parentText" presStyleLbl="node1" presStyleIdx="3" presStyleCnt="4">
        <dgm:presLayoutVars>
          <dgm:chMax val="0"/>
          <dgm:bulletEnabled val="1"/>
        </dgm:presLayoutVars>
      </dgm:prSet>
      <dgm:spPr/>
    </dgm:pt>
  </dgm:ptLst>
  <dgm:cxnLst>
    <dgm:cxn modelId="{E0636303-6377-4357-A0B2-ECBD31226C48}" type="presOf" srcId="{5AEEA876-961C-D444-8A5D-10F363839F0E}" destId="{D64161B0-FFDB-0142-8EDB-A63A1AC0FC73}" srcOrd="0" destOrd="0" presId="urn:microsoft.com/office/officeart/2005/8/layout/vList2"/>
    <dgm:cxn modelId="{C2567D05-785D-2447-8B4E-B480B546B527}" srcId="{591C9FE6-CAED-A448-BDC7-BE5BF20B0F9A}" destId="{C18C2302-EAD7-6D40-A5DC-E743DF8FA6B7}" srcOrd="0" destOrd="0" parTransId="{6CB55CD6-F3D9-5546-8796-6779D8D09BE5}" sibTransId="{49425F9A-BB25-404E-AC4E-BC3CEC2B0BC5}"/>
    <dgm:cxn modelId="{089B3D06-529C-494A-8828-85881C779EF7}" srcId="{40A53FF4-DBED-234D-8325-0DAE0647A278}" destId="{5AEEA876-961C-D444-8A5D-10F363839F0E}" srcOrd="1" destOrd="0" parTransId="{6644CC95-C0BD-9F4F-BBAC-00C375DB2754}" sibTransId="{6E1730B8-28E4-764C-BBEB-2D3BEA7F14AA}"/>
    <dgm:cxn modelId="{7296F71D-0ACD-1A40-B865-4C95D398E537}" srcId="{5AEEA876-961C-D444-8A5D-10F363839F0E}" destId="{591C9FE6-CAED-A448-BDC7-BE5BF20B0F9A}" srcOrd="0" destOrd="0" parTransId="{8A02493F-2874-D742-912A-F61E897F7C05}" sibTransId="{60E45732-26FC-8D4A-BCAF-3CFABED5D882}"/>
    <dgm:cxn modelId="{BD6FF828-AFF7-4FED-B774-871C2A95DFF4}" type="presOf" srcId="{47800620-B485-5446-8999-07D5214F8B80}" destId="{A86E21C3-88EE-8147-97C6-4F58D06320AD}" srcOrd="0" destOrd="5" presId="urn:microsoft.com/office/officeart/2005/8/layout/vList2"/>
    <dgm:cxn modelId="{790D1132-925F-6345-A83D-D9EA93376F72}" srcId="{5AEEA876-961C-D444-8A5D-10F363839F0E}" destId="{47800620-B485-5446-8999-07D5214F8B80}" srcOrd="2" destOrd="0" parTransId="{39BB4C0C-7ED3-4C48-BFD3-29F0E83FB5FA}" sibTransId="{CAA0DABE-DAA6-2F43-9D49-7B966935F4E9}"/>
    <dgm:cxn modelId="{33645C34-4CAF-4093-9DD4-153474A840BA}" type="presOf" srcId="{8A137805-785D-45BE-8171-923718E5C7E2}" destId="{7B620761-F184-9E40-B441-7D8DA7587A03}" srcOrd="0" destOrd="3" presId="urn:microsoft.com/office/officeart/2005/8/layout/vList2"/>
    <dgm:cxn modelId="{422C9D63-5FA9-4D74-8B26-33F307EAAD8E}" type="presOf" srcId="{C289062D-9A6A-B54C-8AA3-C90A1ED2F50F}" destId="{7B620761-F184-9E40-B441-7D8DA7587A03}" srcOrd="0" destOrd="0" presId="urn:microsoft.com/office/officeart/2005/8/layout/vList2"/>
    <dgm:cxn modelId="{3196A344-63A1-7E4F-8426-4EF24B32464A}" srcId="{40A53FF4-DBED-234D-8325-0DAE0647A278}" destId="{626AD704-44A4-A04D-B6F9-9E9295B9C49E}" srcOrd="0" destOrd="0" parTransId="{B86C53D5-7E01-204D-9D23-5CBEAFD7BE81}" sibTransId="{DCA645EF-9299-994B-A941-CDF4F8BC076F}"/>
    <dgm:cxn modelId="{2B46C446-80C9-8943-A0C7-7AD111C27B36}" srcId="{591C9FE6-CAED-A448-BDC7-BE5BF20B0F9A}" destId="{ADE59ADA-56B1-004B-BDE7-C8BA8C8161A3}" srcOrd="2" destOrd="0" parTransId="{D6BCBAAC-A6B9-FF42-988F-A98D55EF3612}" sibTransId="{A4461649-4CE4-6249-A6D7-ED9B09DAC729}"/>
    <dgm:cxn modelId="{3CD15A6B-D938-1F4B-9AC5-1CD82C4F3C4C}" srcId="{40A53FF4-DBED-234D-8325-0DAE0647A278}" destId="{51832FA3-C391-0745-904D-D48D175FA5AF}" srcOrd="2" destOrd="0" parTransId="{88D8554C-A926-A24B-A5E4-FB65198BE93B}" sibTransId="{F7E5C7F0-81F1-7240-B608-F7A9653840A2}"/>
    <dgm:cxn modelId="{7638C06E-8D24-894B-B7AD-18326105D905}" srcId="{626AD704-44A4-A04D-B6F9-9E9295B9C49E}" destId="{3DB071D1-C045-4F46-AA18-56B97EA39CA9}" srcOrd="1" destOrd="0" parTransId="{E93D61EE-D723-3548-B6D3-E35D0472261C}" sibTransId="{65ED5830-1C44-C644-85E9-4DFAE5DE7033}"/>
    <dgm:cxn modelId="{4A77CC4F-9BF0-4581-949B-15D82D086818}" type="presOf" srcId="{6E479AC2-C89E-7E4F-83E4-448C0CBEFA90}" destId="{A86E21C3-88EE-8147-97C6-4F58D06320AD}" srcOrd="0" destOrd="2" presId="urn:microsoft.com/office/officeart/2005/8/layout/vList2"/>
    <dgm:cxn modelId="{66886275-952F-44EB-A4DE-7C34051E38D2}" type="presOf" srcId="{E378E729-5D63-2445-8F0B-FB31FAECE297}" destId="{A86E21C3-88EE-8147-97C6-4F58D06320AD}" srcOrd="0" destOrd="6" presId="urn:microsoft.com/office/officeart/2005/8/layout/vList2"/>
    <dgm:cxn modelId="{7903D578-D205-6447-9770-0C5643F36B67}" srcId="{626AD704-44A4-A04D-B6F9-9E9295B9C49E}" destId="{C289062D-9A6A-B54C-8AA3-C90A1ED2F50F}" srcOrd="0" destOrd="0" parTransId="{048D4034-495B-854C-9061-C5CFECECE8C0}" sibTransId="{4666E681-BE65-3D4D-8A9E-DDAA22F083C8}"/>
    <dgm:cxn modelId="{94B4EA96-F465-144E-98F2-CFE8D4F26775}" type="presOf" srcId="{40A53FF4-DBED-234D-8325-0DAE0647A278}" destId="{E597B857-C92A-7248-B3A5-19A295250718}" srcOrd="0" destOrd="0" presId="urn:microsoft.com/office/officeart/2005/8/layout/vList2"/>
    <dgm:cxn modelId="{53BB2E98-2437-48E8-814A-E9A8BD4AF3B8}" type="presOf" srcId="{A4D8F9C3-418B-8047-B82F-B4A823D108D5}" destId="{2ADDF3F7-F891-1640-AC12-26409E155B4D}" srcOrd="0" destOrd="0" presId="urn:microsoft.com/office/officeart/2005/8/layout/vList2"/>
    <dgm:cxn modelId="{31900DA4-9659-4592-BAC0-89CA3D95B159}" type="presOf" srcId="{FB9F1AB6-007E-0842-8FDA-3B9B17720CF6}" destId="{A86E21C3-88EE-8147-97C6-4F58D06320AD}" srcOrd="0" destOrd="4" presId="urn:microsoft.com/office/officeart/2005/8/layout/vList2"/>
    <dgm:cxn modelId="{E30FECB6-5814-4F2A-9A9E-0A9BFEF9CBA9}" type="presOf" srcId="{51832FA3-C391-0745-904D-D48D175FA5AF}" destId="{645ABFA3-E261-1641-8592-C37053D6BC29}" srcOrd="0" destOrd="0" presId="urn:microsoft.com/office/officeart/2005/8/layout/vList2"/>
    <dgm:cxn modelId="{E18B33B8-05A9-42E9-AC0F-A2142AA07F20}" type="presOf" srcId="{591C9FE6-CAED-A448-BDC7-BE5BF20B0F9A}" destId="{A86E21C3-88EE-8147-97C6-4F58D06320AD}" srcOrd="0" destOrd="0" presId="urn:microsoft.com/office/officeart/2005/8/layout/vList2"/>
    <dgm:cxn modelId="{2BE70ECC-D1C9-4E4D-A502-87463F16807C}" srcId="{591C9FE6-CAED-A448-BDC7-BE5BF20B0F9A}" destId="{6E479AC2-C89E-7E4F-83E4-448C0CBEFA90}" srcOrd="1" destOrd="0" parTransId="{5E29916E-9B95-B24C-AA3E-A403E1D86FF9}" sibTransId="{F4B8410A-AD4C-E145-9F1B-98B0CDE37FCB}"/>
    <dgm:cxn modelId="{AB78DFCD-9681-4AB9-8E0E-E778EC833778}" type="presOf" srcId="{ADE59ADA-56B1-004B-BDE7-C8BA8C8161A3}" destId="{A86E21C3-88EE-8147-97C6-4F58D06320AD}" srcOrd="0" destOrd="3" presId="urn:microsoft.com/office/officeart/2005/8/layout/vList2"/>
    <dgm:cxn modelId="{FAC318D5-8714-3941-9BEE-D1D80C3DB7A9}" srcId="{47800620-B485-5446-8999-07D5214F8B80}" destId="{E378E729-5D63-2445-8F0B-FB31FAECE297}" srcOrd="0" destOrd="0" parTransId="{F08FE236-9F5D-EF42-91BF-02FB83C7700A}" sibTransId="{FB4E5FAF-B5D8-4F4D-91DD-2FF8BD0B78D1}"/>
    <dgm:cxn modelId="{7A5D2ED9-4DD5-4F01-A25B-EFC1B17E4A16}" srcId="{626AD704-44A4-A04D-B6F9-9E9295B9C49E}" destId="{8A137805-785D-45BE-8171-923718E5C7E2}" srcOrd="3" destOrd="0" parTransId="{83C46FC4-039E-496D-9B3B-D9D1FACD40D9}" sibTransId="{9D66D8C6-166F-4B4B-900A-8E5ACB2937B8}"/>
    <dgm:cxn modelId="{6EDE67D9-7E9A-2649-9AE6-F9C21C64114A}" srcId="{40A53FF4-DBED-234D-8325-0DAE0647A278}" destId="{A4D8F9C3-418B-8047-B82F-B4A823D108D5}" srcOrd="3" destOrd="0" parTransId="{E59DEA53-6219-3E48-85C7-2A99BC9A6681}" sibTransId="{32043866-37A8-2841-929C-07CA5F133418}"/>
    <dgm:cxn modelId="{C3A56DDA-3900-4F7A-916E-6815ABFB676F}" type="presOf" srcId="{C18C2302-EAD7-6D40-A5DC-E743DF8FA6B7}" destId="{A86E21C3-88EE-8147-97C6-4F58D06320AD}" srcOrd="0" destOrd="1" presId="urn:microsoft.com/office/officeart/2005/8/layout/vList2"/>
    <dgm:cxn modelId="{2BDFF1E4-0F51-0D4B-8CE8-291F48523916}" srcId="{5AEEA876-961C-D444-8A5D-10F363839F0E}" destId="{FB9F1AB6-007E-0842-8FDA-3B9B17720CF6}" srcOrd="1" destOrd="0" parTransId="{55DA0886-C664-AE4A-A0FA-F500E292ABDB}" sibTransId="{4E11FE49-3EF8-984D-928D-9392C9B45B54}"/>
    <dgm:cxn modelId="{533A90EF-F3D2-4A56-BEE7-6D260EAEF3E3}" type="presOf" srcId="{3DB071D1-C045-4F46-AA18-56B97EA39CA9}" destId="{7B620761-F184-9E40-B441-7D8DA7587A03}" srcOrd="0" destOrd="1" presId="urn:microsoft.com/office/officeart/2005/8/layout/vList2"/>
    <dgm:cxn modelId="{33D27CF8-30BF-4BFF-AE96-D0A8DB2C848B}" type="presOf" srcId="{626AD704-44A4-A04D-B6F9-9E9295B9C49E}" destId="{0C6C3C8D-CBA8-3D42-BC87-6ACC8084AE08}" srcOrd="0" destOrd="0" presId="urn:microsoft.com/office/officeart/2005/8/layout/vList2"/>
    <dgm:cxn modelId="{3D5C97FC-3B2F-4FE6-BDC3-5653D60CB3D0}" type="presOf" srcId="{D542FCD0-38F4-0843-A7E7-77FFD7279CD2}" destId="{7B620761-F184-9E40-B441-7D8DA7587A03}" srcOrd="0" destOrd="2" presId="urn:microsoft.com/office/officeart/2005/8/layout/vList2"/>
    <dgm:cxn modelId="{BD98BAFE-25EC-EE4B-821C-EEFB0B871C8C}" srcId="{626AD704-44A4-A04D-B6F9-9E9295B9C49E}" destId="{D542FCD0-38F4-0843-A7E7-77FFD7279CD2}" srcOrd="2" destOrd="0" parTransId="{28B5C658-62D1-ED4A-A02D-E3B4AFC16DC6}" sibTransId="{616873A0-BFD3-6F40-973C-B85291DFD975}"/>
    <dgm:cxn modelId="{DBB95D0D-BE62-4978-9D14-732E57A13BE2}" type="presParOf" srcId="{E597B857-C92A-7248-B3A5-19A295250718}" destId="{0C6C3C8D-CBA8-3D42-BC87-6ACC8084AE08}" srcOrd="0" destOrd="0" presId="urn:microsoft.com/office/officeart/2005/8/layout/vList2"/>
    <dgm:cxn modelId="{0851E87B-CBAC-4A49-B2E1-E063CB18BCED}" type="presParOf" srcId="{E597B857-C92A-7248-B3A5-19A295250718}" destId="{7B620761-F184-9E40-B441-7D8DA7587A03}" srcOrd="1" destOrd="0" presId="urn:microsoft.com/office/officeart/2005/8/layout/vList2"/>
    <dgm:cxn modelId="{5178FBC1-23F1-46F9-8DEE-E6DD2C1DFD83}" type="presParOf" srcId="{E597B857-C92A-7248-B3A5-19A295250718}" destId="{D64161B0-FFDB-0142-8EDB-A63A1AC0FC73}" srcOrd="2" destOrd="0" presId="urn:microsoft.com/office/officeart/2005/8/layout/vList2"/>
    <dgm:cxn modelId="{570E4DD0-570C-4016-9ED1-A2CB50DEB633}" type="presParOf" srcId="{E597B857-C92A-7248-B3A5-19A295250718}" destId="{A86E21C3-88EE-8147-97C6-4F58D06320AD}" srcOrd="3" destOrd="0" presId="urn:microsoft.com/office/officeart/2005/8/layout/vList2"/>
    <dgm:cxn modelId="{991AD967-854D-4BA0-95B8-921AFC751A30}" type="presParOf" srcId="{E597B857-C92A-7248-B3A5-19A295250718}" destId="{645ABFA3-E261-1641-8592-C37053D6BC29}" srcOrd="4" destOrd="0" presId="urn:microsoft.com/office/officeart/2005/8/layout/vList2"/>
    <dgm:cxn modelId="{C9763FAF-CAA5-473F-8567-85E990646A8F}" type="presParOf" srcId="{E597B857-C92A-7248-B3A5-19A295250718}" destId="{CFEA7D41-EB7C-294E-BD0C-5D42EBD33567}" srcOrd="5" destOrd="0" presId="urn:microsoft.com/office/officeart/2005/8/layout/vList2"/>
    <dgm:cxn modelId="{CA8330D2-8168-4879-8A06-44D80B73BA6E}" type="presParOf" srcId="{E597B857-C92A-7248-B3A5-19A295250718}" destId="{2ADDF3F7-F891-1640-AC12-26409E155B4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5F01D-7AE2-9A48-A494-9DDB870A4D3C}">
      <dsp:nvSpPr>
        <dsp:cNvPr id="0" name=""/>
        <dsp:cNvSpPr/>
      </dsp:nvSpPr>
      <dsp:spPr>
        <a:xfrm>
          <a:off x="0" y="3025405"/>
          <a:ext cx="9327444" cy="397082"/>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e-DE" sz="1400" kern="1200" baseline="0" dirty="0"/>
            <a:t>Rote Karte</a:t>
          </a:r>
          <a:endParaRPr lang="de-DE" sz="1400" kern="1200" dirty="0"/>
        </a:p>
      </dsp:txBody>
      <dsp:txXfrm>
        <a:off x="0" y="3025405"/>
        <a:ext cx="9327444" cy="397082"/>
      </dsp:txXfrm>
    </dsp:sp>
    <dsp:sp modelId="{594A0CA7-7924-404C-9986-C63A8CFD225A}">
      <dsp:nvSpPr>
        <dsp:cNvPr id="0" name=""/>
        <dsp:cNvSpPr/>
      </dsp:nvSpPr>
      <dsp:spPr>
        <a:xfrm rot="10800000">
          <a:off x="0" y="2420648"/>
          <a:ext cx="9327444" cy="610713"/>
        </a:xfrm>
        <a:prstGeom prst="upArrowCallou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e-DE" sz="1400" kern="1200" baseline="0" dirty="0"/>
            <a:t>Gelb-Rote Karte</a:t>
          </a:r>
          <a:endParaRPr lang="de-DE" sz="1400" kern="1200" dirty="0"/>
        </a:p>
      </dsp:txBody>
      <dsp:txXfrm rot="10800000">
        <a:off x="0" y="2420648"/>
        <a:ext cx="9327444" cy="396823"/>
      </dsp:txXfrm>
    </dsp:sp>
    <dsp:sp modelId="{0758365A-CD9B-0841-8FBA-73BE57DBB379}">
      <dsp:nvSpPr>
        <dsp:cNvPr id="0" name=""/>
        <dsp:cNvSpPr/>
      </dsp:nvSpPr>
      <dsp:spPr>
        <a:xfrm rot="10800000">
          <a:off x="0" y="1815891"/>
          <a:ext cx="9327444" cy="610713"/>
        </a:xfrm>
        <a:prstGeom prst="upArrowCallou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e-DE" sz="1400" kern="1200" baseline="0" dirty="0"/>
            <a:t>Gelbe Karte</a:t>
          </a:r>
          <a:endParaRPr lang="de-DE" sz="1400" kern="1200" dirty="0"/>
        </a:p>
      </dsp:txBody>
      <dsp:txXfrm rot="10800000">
        <a:off x="0" y="1815891"/>
        <a:ext cx="9327444" cy="396823"/>
      </dsp:txXfrm>
    </dsp:sp>
    <dsp:sp modelId="{B85730F0-9FC1-964E-9900-E981B33F5146}">
      <dsp:nvSpPr>
        <dsp:cNvPr id="0" name=""/>
        <dsp:cNvSpPr/>
      </dsp:nvSpPr>
      <dsp:spPr>
        <a:xfrm rot="10800000">
          <a:off x="0" y="1211134"/>
          <a:ext cx="9327444" cy="610713"/>
        </a:xfrm>
        <a:prstGeom prst="upArrowCallou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e-DE" sz="1400" kern="1200" baseline="0" dirty="0"/>
            <a:t>Grüne Karte</a:t>
          </a:r>
          <a:endParaRPr lang="de-DE" sz="1400" kern="1200" dirty="0"/>
        </a:p>
      </dsp:txBody>
      <dsp:txXfrm rot="10800000">
        <a:off x="0" y="1211134"/>
        <a:ext cx="9327444" cy="396823"/>
      </dsp:txXfrm>
    </dsp:sp>
    <dsp:sp modelId="{C2ACDB6E-0BE7-E94E-BA89-EE18C6F95073}">
      <dsp:nvSpPr>
        <dsp:cNvPr id="0" name=""/>
        <dsp:cNvSpPr/>
      </dsp:nvSpPr>
      <dsp:spPr>
        <a:xfrm rot="10800000">
          <a:off x="0" y="606376"/>
          <a:ext cx="9327444" cy="610713"/>
        </a:xfrm>
        <a:prstGeom prst="upArrowCallou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e-DE" sz="1400" kern="1200" baseline="0" dirty="0"/>
            <a:t>Mündliche Verwarnung</a:t>
          </a:r>
          <a:endParaRPr lang="de-DE" sz="1400" kern="1200" dirty="0"/>
        </a:p>
      </dsp:txBody>
      <dsp:txXfrm rot="10800000">
        <a:off x="0" y="606376"/>
        <a:ext cx="9327444" cy="396823"/>
      </dsp:txXfrm>
    </dsp:sp>
    <dsp:sp modelId="{8342E9E8-6F50-2B4E-8922-BEBFEC7EE167}">
      <dsp:nvSpPr>
        <dsp:cNvPr id="0" name=""/>
        <dsp:cNvSpPr/>
      </dsp:nvSpPr>
      <dsp:spPr>
        <a:xfrm rot="10800000">
          <a:off x="0" y="1619"/>
          <a:ext cx="9327444" cy="610713"/>
        </a:xfrm>
        <a:prstGeom prst="upArrowCallou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e-DE" sz="1400" kern="1200" baseline="0" dirty="0"/>
            <a:t>Vor den Verwarnungen (Tools)</a:t>
          </a:r>
          <a:endParaRPr lang="de-DE" sz="1400" kern="1200" dirty="0"/>
        </a:p>
      </dsp:txBody>
      <dsp:txXfrm rot="10800000">
        <a:off x="0" y="1619"/>
        <a:ext cx="9327444" cy="3968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DD2CD-001B-E049-86FE-4CEEF88F4B6C}">
      <dsp:nvSpPr>
        <dsp:cNvPr id="0" name=""/>
        <dsp:cNvSpPr/>
      </dsp:nvSpPr>
      <dsp:spPr>
        <a:xfrm>
          <a:off x="0" y="465002"/>
          <a:ext cx="2915002" cy="174900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de-DE" sz="1200" u="sng" kern="1200" baseline="0" dirty="0"/>
            <a:t>Vor der Verwarnungen (Tools)</a:t>
          </a:r>
          <a:endParaRPr lang="de-DE" sz="1200" kern="1200" dirty="0"/>
        </a:p>
        <a:p>
          <a:pPr marL="57150" lvl="1" indent="-57150" algn="l" defTabSz="400050">
            <a:lnSpc>
              <a:spcPct val="90000"/>
            </a:lnSpc>
            <a:spcBef>
              <a:spcPct val="0"/>
            </a:spcBef>
            <a:spcAft>
              <a:spcPct val="15000"/>
            </a:spcAft>
            <a:buChar char="•"/>
          </a:pPr>
          <a:r>
            <a:rPr lang="de-DE" sz="900" kern="1200" baseline="0" dirty="0"/>
            <a:t>Langer Lauter Pfiff</a:t>
          </a:r>
          <a:endParaRPr lang="de-DE" sz="900" kern="1200" dirty="0"/>
        </a:p>
        <a:p>
          <a:pPr marL="57150" lvl="1" indent="-57150" algn="l" defTabSz="400050">
            <a:lnSpc>
              <a:spcPct val="90000"/>
            </a:lnSpc>
            <a:spcBef>
              <a:spcPct val="0"/>
            </a:spcBef>
            <a:spcAft>
              <a:spcPct val="15000"/>
            </a:spcAft>
            <a:buChar char="•"/>
          </a:pPr>
          <a:r>
            <a:rPr lang="de-DE" sz="900" kern="1200" baseline="0" dirty="0"/>
            <a:t>Mit Mimik und Gestik arbeiten</a:t>
          </a:r>
          <a:endParaRPr lang="de-DE" sz="900" kern="1200" dirty="0"/>
        </a:p>
      </dsp:txBody>
      <dsp:txXfrm>
        <a:off x="0" y="465002"/>
        <a:ext cx="2915002" cy="1749001"/>
      </dsp:txXfrm>
    </dsp:sp>
    <dsp:sp modelId="{4BDFBE0D-963B-814F-BA05-4CE8BAC83E87}">
      <dsp:nvSpPr>
        <dsp:cNvPr id="0" name=""/>
        <dsp:cNvSpPr/>
      </dsp:nvSpPr>
      <dsp:spPr>
        <a:xfrm>
          <a:off x="3206502" y="465002"/>
          <a:ext cx="2915002" cy="174900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u="sng" kern="1200" baseline="0" dirty="0"/>
            <a:t>Verwarnung</a:t>
          </a:r>
          <a:r>
            <a:rPr lang="de-DE" sz="1200" kern="1200" baseline="0" dirty="0"/>
            <a:t>: der Spieler wird über sein Fehlverhalten informiert und darauf hingewiesen, dieses zu unterlassen, da er sonst mit einer Zeitstrafe zu rechnen hat</a:t>
          </a:r>
          <a:endParaRPr lang="de-DE" sz="1200" kern="1200" dirty="0"/>
        </a:p>
      </dsp:txBody>
      <dsp:txXfrm>
        <a:off x="3206502" y="465002"/>
        <a:ext cx="2915002" cy="1749001"/>
      </dsp:txXfrm>
    </dsp:sp>
    <dsp:sp modelId="{40231A88-5F11-8941-9991-A5DEA7525F4E}">
      <dsp:nvSpPr>
        <dsp:cNvPr id="0" name=""/>
        <dsp:cNvSpPr/>
      </dsp:nvSpPr>
      <dsp:spPr>
        <a:xfrm>
          <a:off x="6413004" y="465002"/>
          <a:ext cx="2915002" cy="174900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u="sng" kern="1200" baseline="0" dirty="0"/>
            <a:t>Grüne Karte</a:t>
          </a:r>
          <a:r>
            <a:rPr lang="de-DE" sz="1200" kern="1200" baseline="0" dirty="0"/>
            <a:t>: nach der mündlichen Verwarnung; Spielausschluss auf Zeit für 2min (1min) Spielzeit, Empfehlung max. 2-3 grüne Karten pro Mannschaft </a:t>
          </a:r>
          <a:endParaRPr lang="de-DE" sz="1200" kern="1200" dirty="0"/>
        </a:p>
      </dsp:txBody>
      <dsp:txXfrm>
        <a:off x="6413004" y="465002"/>
        <a:ext cx="2915002" cy="1749001"/>
      </dsp:txXfrm>
    </dsp:sp>
    <dsp:sp modelId="{7A1BA056-3817-294E-8A52-CF028AC1D7D7}">
      <dsp:nvSpPr>
        <dsp:cNvPr id="0" name=""/>
        <dsp:cNvSpPr/>
      </dsp:nvSpPr>
      <dsp:spPr>
        <a:xfrm>
          <a:off x="470379" y="2505504"/>
          <a:ext cx="2915002" cy="174900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de-DE" sz="1200" u="sng" kern="1200" baseline="0" dirty="0"/>
            <a:t>Gelbe Karte</a:t>
          </a:r>
          <a:r>
            <a:rPr lang="de-DE" sz="1200" kern="1200" baseline="0" dirty="0"/>
            <a:t>: </a:t>
          </a:r>
          <a:endParaRPr lang="de-DE" sz="1200" kern="1200" dirty="0"/>
        </a:p>
        <a:p>
          <a:pPr marL="114300" lvl="1" indent="-114300" algn="l" defTabSz="533400">
            <a:lnSpc>
              <a:spcPct val="90000"/>
            </a:lnSpc>
            <a:spcBef>
              <a:spcPct val="0"/>
            </a:spcBef>
            <a:spcAft>
              <a:spcPct val="15000"/>
            </a:spcAft>
            <a:buChar char="•"/>
          </a:pPr>
          <a:r>
            <a:rPr lang="de-DE" sz="1200" kern="1200" baseline="0" dirty="0"/>
            <a:t>Technisches Foulspiel (Stockschlag, Absichtliches Foulspiel, Wechselfehler, etc.), Spielausschluss auf Zeit für 5min (2min) Spielzeit</a:t>
          </a:r>
          <a:endParaRPr lang="de-DE" sz="1200" kern="1200" dirty="0"/>
        </a:p>
        <a:p>
          <a:pPr marL="114300" lvl="1" indent="-114300" algn="l" defTabSz="533400">
            <a:lnSpc>
              <a:spcPct val="90000"/>
            </a:lnSpc>
            <a:spcBef>
              <a:spcPct val="0"/>
            </a:spcBef>
            <a:spcAft>
              <a:spcPct val="15000"/>
            </a:spcAft>
            <a:buChar char="•"/>
          </a:pPr>
          <a:r>
            <a:rPr lang="de-DE" sz="1200" kern="1200" baseline="0" dirty="0"/>
            <a:t>Körperliches Foulspiel, Spielausschluss auf Zeit für 10min (5min) Spielzeit</a:t>
          </a:r>
          <a:endParaRPr lang="de-DE" sz="1200" kern="1200" dirty="0"/>
        </a:p>
        <a:p>
          <a:pPr marL="114300" lvl="1" indent="-114300" algn="l" defTabSz="533400">
            <a:lnSpc>
              <a:spcPct val="90000"/>
            </a:lnSpc>
            <a:spcBef>
              <a:spcPct val="0"/>
            </a:spcBef>
            <a:spcAft>
              <a:spcPct val="15000"/>
            </a:spcAft>
            <a:buChar char="•"/>
          </a:pPr>
          <a:r>
            <a:rPr lang="de-DE" sz="1200" kern="1200" dirty="0"/>
            <a:t>Beleidigungen innerhalb der eigenen Mannschaft (nach Ermessen)</a:t>
          </a:r>
        </a:p>
      </dsp:txBody>
      <dsp:txXfrm>
        <a:off x="470379" y="2505504"/>
        <a:ext cx="2915002" cy="1749001"/>
      </dsp:txXfrm>
    </dsp:sp>
    <dsp:sp modelId="{F85D8C9C-5C71-3A47-BBB6-D4D7DE94AD78}">
      <dsp:nvSpPr>
        <dsp:cNvPr id="0" name=""/>
        <dsp:cNvSpPr/>
      </dsp:nvSpPr>
      <dsp:spPr>
        <a:xfrm>
          <a:off x="3676881" y="2505504"/>
          <a:ext cx="5180745" cy="174900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de-DE" sz="1200" kern="1200" baseline="0" dirty="0"/>
            <a:t>Ist nach dem Zeigen der Karte jedoch noch vor Fortsetzung des Spiels wegen schlechten Benehmens (Meckern, Schläger schmeißen, etc.) ein weiteres Handeln erforderlich.</a:t>
          </a:r>
        </a:p>
        <a:p>
          <a:pPr marL="0" lvl="0" indent="0" algn="ctr" defTabSz="533400" rtl="0">
            <a:lnSpc>
              <a:spcPct val="90000"/>
            </a:lnSpc>
            <a:spcBef>
              <a:spcPct val="0"/>
            </a:spcBef>
            <a:spcAft>
              <a:spcPct val="35000"/>
            </a:spcAft>
            <a:buNone/>
          </a:pPr>
          <a:r>
            <a:rPr lang="de-DE" sz="1200" kern="1200" baseline="0" dirty="0"/>
            <a:t>Feld: dann erhöht sich die Strafzeit v</a:t>
          </a:r>
          <a:r>
            <a:rPr lang="de-DE" sz="1200" kern="1200" baseline="0" dirty="0">
              <a:latin typeface="Calibri"/>
            </a:rPr>
            <a:t>on 5 min auf</a:t>
          </a:r>
          <a:r>
            <a:rPr lang="de-DE" sz="1200" kern="1200" baseline="0" dirty="0"/>
            <a:t> 10min und 10min auf 15min</a:t>
          </a:r>
        </a:p>
        <a:p>
          <a:pPr marL="0" lvl="0" indent="0" algn="ctr" defTabSz="533400" rtl="0">
            <a:lnSpc>
              <a:spcPct val="90000"/>
            </a:lnSpc>
            <a:spcBef>
              <a:spcPct val="0"/>
            </a:spcBef>
            <a:spcAft>
              <a:spcPct val="35000"/>
            </a:spcAft>
            <a:buNone/>
          </a:pPr>
          <a:r>
            <a:rPr lang="de-DE" sz="1200" kern="1200" baseline="0" dirty="0"/>
            <a:t>Halle: dann erhöht sich die Strafzeit von </a:t>
          </a:r>
          <a:r>
            <a:rPr lang="de-DE" sz="1200" kern="1200" baseline="0" dirty="0">
              <a:latin typeface="Calibri"/>
            </a:rPr>
            <a:t>2min auf 5min und 5 min auf</a:t>
          </a:r>
          <a:r>
            <a:rPr lang="de-DE" sz="1200" kern="1200" baseline="0" dirty="0"/>
            <a:t> 10min</a:t>
          </a:r>
        </a:p>
        <a:p>
          <a:pPr marL="0" lvl="0" indent="0" algn="ctr" defTabSz="533400" rtl="0">
            <a:lnSpc>
              <a:spcPct val="90000"/>
            </a:lnSpc>
            <a:spcBef>
              <a:spcPct val="0"/>
            </a:spcBef>
            <a:spcAft>
              <a:spcPct val="35000"/>
            </a:spcAft>
            <a:buNone/>
          </a:pPr>
          <a:r>
            <a:rPr lang="de-DE" sz="1200" kern="1200" baseline="0" dirty="0"/>
            <a:t> Es erfolgt eine Eintragung in den Spielberichtsbogen.</a:t>
          </a:r>
          <a:endParaRPr lang="de-DE" sz="1200" kern="1200" dirty="0"/>
        </a:p>
      </dsp:txBody>
      <dsp:txXfrm>
        <a:off x="3676881" y="2505504"/>
        <a:ext cx="5180745" cy="17490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6C3C8D-CBA8-3D42-BC87-6ACC8084AE08}">
      <dsp:nvSpPr>
        <dsp:cNvPr id="0" name=""/>
        <dsp:cNvSpPr/>
      </dsp:nvSpPr>
      <dsp:spPr>
        <a:xfrm>
          <a:off x="0" y="97243"/>
          <a:ext cx="9327444" cy="6356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de-DE" sz="1600" kern="1200" baseline="0" dirty="0"/>
            <a:t>Gelb-Rote Karte</a:t>
          </a:r>
          <a:endParaRPr lang="de-DE" sz="1600" kern="1200" dirty="0"/>
        </a:p>
      </dsp:txBody>
      <dsp:txXfrm>
        <a:off x="31028" y="128271"/>
        <a:ext cx="9265388" cy="573546"/>
      </dsp:txXfrm>
    </dsp:sp>
    <dsp:sp modelId="{7B620761-F184-9E40-B441-7D8DA7587A03}">
      <dsp:nvSpPr>
        <dsp:cNvPr id="0" name=""/>
        <dsp:cNvSpPr/>
      </dsp:nvSpPr>
      <dsp:spPr>
        <a:xfrm>
          <a:off x="0" y="732846"/>
          <a:ext cx="9327444" cy="993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6146"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de-DE" sz="1200" kern="1200" baseline="0" dirty="0"/>
            <a:t>Spieler hatte bereits gelb und hat die Strafzeit abgessen</a:t>
          </a:r>
          <a:endParaRPr lang="de-DE" sz="1200" kern="1200" dirty="0"/>
        </a:p>
        <a:p>
          <a:pPr marL="114300" lvl="1" indent="-114300" algn="l" defTabSz="533400">
            <a:lnSpc>
              <a:spcPct val="90000"/>
            </a:lnSpc>
            <a:spcBef>
              <a:spcPct val="0"/>
            </a:spcBef>
            <a:spcAft>
              <a:spcPct val="20000"/>
            </a:spcAft>
            <a:buChar char="•"/>
          </a:pPr>
          <a:r>
            <a:rPr lang="de-DE" sz="1200" kern="1200" baseline="0" dirty="0"/>
            <a:t>Spieler muss Spielfeld und nähere Umgebung verlassen</a:t>
          </a:r>
          <a:endParaRPr lang="de-DE" sz="1200" kern="1200" dirty="0"/>
        </a:p>
        <a:p>
          <a:pPr marL="114300" lvl="1" indent="-114300" algn="l" defTabSz="533400">
            <a:lnSpc>
              <a:spcPct val="90000"/>
            </a:lnSpc>
            <a:spcBef>
              <a:spcPct val="0"/>
            </a:spcBef>
            <a:spcAft>
              <a:spcPct val="20000"/>
            </a:spcAft>
            <a:buChar char="•"/>
          </a:pPr>
          <a:r>
            <a:rPr lang="de-DE" sz="1200" kern="1200" baseline="0" dirty="0"/>
            <a:t>Eintrag im Spielberichtsbogen</a:t>
          </a:r>
          <a:endParaRPr lang="de-DE" sz="1200" kern="1200" dirty="0"/>
        </a:p>
        <a:p>
          <a:pPr marL="114300" lvl="1" indent="-114300" algn="l" defTabSz="533400" rtl="0">
            <a:lnSpc>
              <a:spcPct val="90000"/>
            </a:lnSpc>
            <a:spcBef>
              <a:spcPct val="0"/>
            </a:spcBef>
            <a:spcAft>
              <a:spcPct val="20000"/>
            </a:spcAft>
            <a:buChar char="•"/>
          </a:pPr>
          <a:r>
            <a:rPr lang="de-DE" sz="1200" b="1" u="sng" kern="1200" baseline="0" dirty="0">
              <a:latin typeface="Calibri"/>
            </a:rPr>
            <a:t>Gilt nur in der Halle: </a:t>
          </a:r>
          <a:r>
            <a:rPr lang="de-DE" sz="1200" kern="1200" baseline="0" dirty="0">
              <a:latin typeface="Calibri"/>
            </a:rPr>
            <a:t>Vervollständigung</a:t>
          </a:r>
          <a:r>
            <a:rPr lang="de-DE" sz="1200" kern="1200" baseline="0" dirty="0"/>
            <a:t> nach 15min bei 4x 15 min Spielzeit. Bei </a:t>
          </a:r>
          <a:r>
            <a:rPr lang="de-DE" sz="1200" kern="1200" baseline="0" dirty="0">
              <a:latin typeface="Calibri"/>
            </a:rPr>
            <a:t>Weniger</a:t>
          </a:r>
          <a:r>
            <a:rPr lang="de-DE" sz="1200" kern="1200" baseline="0" dirty="0"/>
            <a:t> als 4x 15min oder 2x30min darf sich die Mannschaft nach 10min wieder </a:t>
          </a:r>
          <a:r>
            <a:rPr lang="de-DE" sz="1200" kern="1200" baseline="0" dirty="0">
              <a:latin typeface="Calibri"/>
            </a:rPr>
            <a:t>Vervolständigen</a:t>
          </a:r>
          <a:r>
            <a:rPr lang="de-DE" sz="1200" kern="1200" baseline="0" dirty="0"/>
            <a:t>.</a:t>
          </a:r>
          <a:endParaRPr lang="de-DE" sz="1200" kern="1200" baseline="0" dirty="0">
            <a:latin typeface="Calibri"/>
          </a:endParaRPr>
        </a:p>
      </dsp:txBody>
      <dsp:txXfrm>
        <a:off x="0" y="732846"/>
        <a:ext cx="9327444" cy="993600"/>
      </dsp:txXfrm>
    </dsp:sp>
    <dsp:sp modelId="{D64161B0-FFDB-0142-8EDB-A63A1AC0FC73}">
      <dsp:nvSpPr>
        <dsp:cNvPr id="0" name=""/>
        <dsp:cNvSpPr/>
      </dsp:nvSpPr>
      <dsp:spPr>
        <a:xfrm>
          <a:off x="0" y="1726446"/>
          <a:ext cx="9327444" cy="6356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de-DE" sz="1600" kern="1200" baseline="0" dirty="0"/>
            <a:t>Rote Karte</a:t>
          </a:r>
          <a:endParaRPr lang="de-DE" sz="1600" kern="1200" dirty="0"/>
        </a:p>
      </dsp:txBody>
      <dsp:txXfrm>
        <a:off x="31028" y="1757474"/>
        <a:ext cx="9265388" cy="573546"/>
      </dsp:txXfrm>
    </dsp:sp>
    <dsp:sp modelId="{A86E21C3-88EE-8147-97C6-4F58D06320AD}">
      <dsp:nvSpPr>
        <dsp:cNvPr id="0" name=""/>
        <dsp:cNvSpPr/>
      </dsp:nvSpPr>
      <dsp:spPr>
        <a:xfrm>
          <a:off x="0" y="2362049"/>
          <a:ext cx="9327444" cy="145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6146"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de-DE" sz="1200" kern="1200" baseline="0" dirty="0"/>
            <a:t>Voraussetzungen:</a:t>
          </a:r>
          <a:endParaRPr lang="de-DE" sz="1200" kern="1200" dirty="0"/>
        </a:p>
        <a:p>
          <a:pPr marL="228600" lvl="2" indent="-114300" algn="l" defTabSz="533400">
            <a:lnSpc>
              <a:spcPct val="90000"/>
            </a:lnSpc>
            <a:spcBef>
              <a:spcPct val="0"/>
            </a:spcBef>
            <a:spcAft>
              <a:spcPct val="20000"/>
            </a:spcAft>
            <a:buChar char="•"/>
          </a:pPr>
          <a:r>
            <a:rPr lang="de-DE" sz="1200" kern="1200" baseline="0" dirty="0"/>
            <a:t>Tätlichkeit</a:t>
          </a:r>
          <a:endParaRPr lang="de-DE" sz="1200" kern="1200" dirty="0"/>
        </a:p>
        <a:p>
          <a:pPr marL="228600" lvl="2" indent="-114300" algn="l" defTabSz="533400">
            <a:lnSpc>
              <a:spcPct val="90000"/>
            </a:lnSpc>
            <a:spcBef>
              <a:spcPct val="0"/>
            </a:spcBef>
            <a:spcAft>
              <a:spcPct val="20000"/>
            </a:spcAft>
            <a:buChar char="•"/>
          </a:pPr>
          <a:r>
            <a:rPr lang="de-DE" sz="1200" kern="1200" baseline="0" dirty="0"/>
            <a:t>Beleidigung (gegenüber Personen aus dem Anderen Team / Zuschauer / Schiedsrichter)</a:t>
          </a:r>
          <a:endParaRPr lang="de-DE" sz="1200" kern="1200" dirty="0"/>
        </a:p>
        <a:p>
          <a:pPr marL="228600" lvl="2" indent="-114300" algn="l" defTabSz="533400">
            <a:lnSpc>
              <a:spcPct val="90000"/>
            </a:lnSpc>
            <a:spcBef>
              <a:spcPct val="0"/>
            </a:spcBef>
            <a:spcAft>
              <a:spcPct val="20000"/>
            </a:spcAft>
            <a:buChar char="•"/>
          </a:pPr>
          <a:r>
            <a:rPr lang="de-DE" sz="1200" kern="1200" baseline="0" dirty="0"/>
            <a:t>Sehr schlechtes Verhalten während einer Zeitstrafe</a:t>
          </a:r>
          <a:endParaRPr lang="de-DE" sz="1200" kern="1200" dirty="0"/>
        </a:p>
        <a:p>
          <a:pPr marL="114300" lvl="1" indent="-114300" algn="l" defTabSz="533400">
            <a:lnSpc>
              <a:spcPct val="90000"/>
            </a:lnSpc>
            <a:spcBef>
              <a:spcPct val="0"/>
            </a:spcBef>
            <a:spcAft>
              <a:spcPct val="20000"/>
            </a:spcAft>
            <a:buChar char="•"/>
          </a:pPr>
          <a:r>
            <a:rPr lang="de-DE" sz="1200" kern="1200" baseline="0" dirty="0"/>
            <a:t>Spieler muss Spielfeld und nähere Umgebung verlassen</a:t>
          </a:r>
          <a:endParaRPr lang="de-DE" sz="1200" kern="1200" dirty="0"/>
        </a:p>
        <a:p>
          <a:pPr marL="114300" lvl="1" indent="-114300" algn="l" defTabSz="533400">
            <a:lnSpc>
              <a:spcPct val="90000"/>
            </a:lnSpc>
            <a:spcBef>
              <a:spcPct val="0"/>
            </a:spcBef>
            <a:spcAft>
              <a:spcPct val="20000"/>
            </a:spcAft>
            <a:buChar char="•"/>
          </a:pPr>
          <a:r>
            <a:rPr lang="de-DE" sz="1200" kern="1200" baseline="0" dirty="0"/>
            <a:t>Nach dem Spiel:</a:t>
          </a:r>
          <a:endParaRPr lang="de-DE" sz="1200" kern="1200" dirty="0"/>
        </a:p>
        <a:p>
          <a:pPr marL="228600" lvl="2" indent="-114300" algn="l" defTabSz="533400">
            <a:lnSpc>
              <a:spcPct val="90000"/>
            </a:lnSpc>
            <a:spcBef>
              <a:spcPct val="0"/>
            </a:spcBef>
            <a:spcAft>
              <a:spcPct val="20000"/>
            </a:spcAft>
            <a:buChar char="•"/>
          </a:pPr>
          <a:r>
            <a:rPr lang="de-DE" sz="1200" kern="1200" baseline="0" dirty="0"/>
            <a:t>Bericht dazu schreiben mit Schilderung des Vorgangs</a:t>
          </a:r>
          <a:endParaRPr lang="de-DE" sz="1200" kern="1200" dirty="0"/>
        </a:p>
      </dsp:txBody>
      <dsp:txXfrm>
        <a:off x="0" y="2362049"/>
        <a:ext cx="9327444" cy="1457280"/>
      </dsp:txXfrm>
    </dsp:sp>
    <dsp:sp modelId="{645ABFA3-E261-1641-8592-C37053D6BC29}">
      <dsp:nvSpPr>
        <dsp:cNvPr id="0" name=""/>
        <dsp:cNvSpPr/>
      </dsp:nvSpPr>
      <dsp:spPr>
        <a:xfrm>
          <a:off x="0" y="3819329"/>
          <a:ext cx="9327444" cy="6356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de-DE" sz="1600" kern="1200" baseline="0" dirty="0"/>
            <a:t>Alle Eintragungen im Spielberichtsbogen müssen Spielführer/Trainer/Betreuer</a:t>
          </a:r>
          <a:r>
            <a:rPr lang="de-DE" sz="1600" kern="1200" baseline="0" dirty="0">
              <a:latin typeface="Calibri"/>
            </a:rPr>
            <a:t> </a:t>
          </a:r>
          <a:r>
            <a:rPr lang="de-DE" sz="1600" kern="1200" baseline="0" dirty="0"/>
            <a:t> gezeigt werden, diese haben dann 4 Tage Zeit eine Stellungnahme abzugeben</a:t>
          </a:r>
          <a:endParaRPr lang="de-DE" sz="1600" kern="1200" dirty="0"/>
        </a:p>
      </dsp:txBody>
      <dsp:txXfrm>
        <a:off x="31028" y="3850357"/>
        <a:ext cx="9265388" cy="573546"/>
      </dsp:txXfrm>
    </dsp:sp>
    <dsp:sp modelId="{2ADDF3F7-F891-1640-AC12-26409E155B4D}">
      <dsp:nvSpPr>
        <dsp:cNvPr id="0" name=""/>
        <dsp:cNvSpPr/>
      </dsp:nvSpPr>
      <dsp:spPr>
        <a:xfrm>
          <a:off x="0" y="4501011"/>
          <a:ext cx="9327444" cy="6356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de-DE" sz="1600" kern="1200" baseline="0" dirty="0"/>
            <a:t>Die persönlichen Strafen können auch mündlich ausgesprochen werden, falls der Schiedsrichter seine Karten vergessen hat.</a:t>
          </a:r>
          <a:endParaRPr lang="de-DE" sz="1600" kern="1200" dirty="0"/>
        </a:p>
      </dsp:txBody>
      <dsp:txXfrm>
        <a:off x="31028" y="4532039"/>
        <a:ext cx="9265388" cy="57354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92DC86-ADA9-40E2-9B3C-D1F83C7C1488}" type="datetimeFigureOut">
              <a:rPr lang="de-DE" smtClean="0"/>
              <a:t>01.02.2022</a:t>
            </a:fld>
            <a:endParaRPr lang="de-DE" dirty="0"/>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6EF702-96A9-4FA4-9E3C-E42E892B7918}" type="slidenum">
              <a:rPr lang="de-DE" smtClean="0"/>
              <a:t>‹Nr.›</a:t>
            </a:fld>
            <a:endParaRPr lang="de-DE" dirty="0"/>
          </a:p>
        </p:txBody>
      </p:sp>
    </p:spTree>
    <p:extLst>
      <p:ext uri="{BB962C8B-B14F-4D97-AF65-F5344CB8AC3E}">
        <p14:creationId xmlns:p14="http://schemas.microsoft.com/office/powerpoint/2010/main" val="1723825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b="1" dirty="0"/>
              <a:t>Teambesprechung:</a:t>
            </a:r>
          </a:p>
          <a:p>
            <a:pPr>
              <a:defRPr/>
            </a:pPr>
            <a:r>
              <a:rPr lang="de-DE" dirty="0"/>
              <a:t>Wer pfeift wo? Wie anzeigen, wenn man den Pfiff für nicht richtig hält?</a:t>
            </a:r>
            <a:endParaRPr lang="de-DE" dirty="0">
              <a:cs typeface="Calibri"/>
            </a:endParaRPr>
          </a:p>
          <a:p>
            <a:pPr>
              <a:defRPr/>
            </a:pPr>
            <a:r>
              <a:rPr lang="de-DE" dirty="0"/>
              <a:t>Was ist hoch - was gefährlich?</a:t>
            </a:r>
            <a:endParaRPr lang="de-DE" dirty="0">
              <a:cs typeface="Calibri"/>
            </a:endParaRPr>
          </a:p>
          <a:p>
            <a:pPr>
              <a:defRPr/>
            </a:pPr>
            <a:r>
              <a:rPr lang="de-DE" dirty="0"/>
              <a:t>Wie kleinlich wird auf den Ausführungsort geachtet?</a:t>
            </a:r>
            <a:endParaRPr lang="de-DE" dirty="0">
              <a:cs typeface="Calibri"/>
            </a:endParaRPr>
          </a:p>
          <a:p>
            <a:pPr>
              <a:defRPr/>
            </a:pPr>
            <a:r>
              <a:rPr lang="de-DE" dirty="0"/>
              <a:t>Wie kleinlich wird der Stockschlag gepfiffen?</a:t>
            </a:r>
            <a:endParaRPr lang="de-DE" dirty="0">
              <a:cs typeface="Calibri"/>
            </a:endParaRPr>
          </a:p>
          <a:p>
            <a:pPr>
              <a:defRPr/>
            </a:pPr>
            <a:r>
              <a:rPr lang="de-DE" dirty="0"/>
              <a:t>Halle: leicht hoher Ball wird durch freien Korridor</a:t>
            </a:r>
          </a:p>
          <a:p>
            <a:pPr>
              <a:defRPr/>
            </a:pPr>
            <a:r>
              <a:rPr lang="de-DE" dirty="0"/>
              <a:t>ins Brett gespielt?</a:t>
            </a:r>
          </a:p>
        </p:txBody>
      </p:sp>
      <p:sp>
        <p:nvSpPr>
          <p:cNvPr id="4" name="Foliennummernplatzhalter 3"/>
          <p:cNvSpPr>
            <a:spLocks noGrp="1"/>
          </p:cNvSpPr>
          <p:nvPr>
            <p:ph type="sldNum" sz="quarter" idx="10"/>
          </p:nvPr>
        </p:nvSpPr>
        <p:spPr/>
        <p:txBody>
          <a:bodyPr/>
          <a:lstStyle/>
          <a:p>
            <a:fld id="{B16EF702-96A9-4FA4-9E3C-E42E892B7918}" type="slidenum">
              <a:rPr lang="de-DE" smtClean="0"/>
              <a:t>3</a:t>
            </a:fld>
            <a:endParaRPr lang="de-DE" dirty="0"/>
          </a:p>
        </p:txBody>
      </p:sp>
    </p:spTree>
    <p:extLst>
      <p:ext uri="{BB962C8B-B14F-4D97-AF65-F5344CB8AC3E}">
        <p14:creationId xmlns:p14="http://schemas.microsoft.com/office/powerpoint/2010/main" val="3571201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4022321" y="9722452"/>
            <a:ext cx="3075113" cy="51228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9830" tIns="49910" rIns="99830" bIns="49910" anchor="b" anchorCtr="0" compatLnSpc="0"/>
          <a:lstStyle/>
          <a:p>
            <a:pPr algn="r" defTabSz="990478">
              <a:defRPr sz="1800" b="0" i="0" u="none" strike="noStrike" kern="0" cap="none" spc="0" baseline="0">
                <a:solidFill>
                  <a:srgbClr val="000000"/>
                </a:solidFill>
                <a:uFillTx/>
              </a:defRPr>
            </a:pPr>
            <a:fld id="{A59B18E3-8F14-4484-816B-9F9E15E41274}" type="slidenum">
              <a:rPr/>
              <a:pPr algn="r" defTabSz="990478">
                <a:defRPr sz="1800" b="0" i="0" u="none" strike="noStrike" kern="0" cap="none" spc="0" baseline="0">
                  <a:solidFill>
                    <a:srgbClr val="000000"/>
                  </a:solidFill>
                  <a:uFillTx/>
                </a:defRPr>
              </a:pPr>
              <a:t>16</a:t>
            </a:fld>
            <a:endParaRPr lang="de-DE" sz="1300" dirty="0">
              <a:solidFill>
                <a:srgbClr val="000000"/>
              </a:solidFill>
              <a:latin typeface="Calibri" panose="020F0502020204030204" pitchFamily="34" charset="0"/>
              <a:ea typeface="Lucida Sans Unicode" pitchFamily="2"/>
              <a:cs typeface="Tahoma" pitchFamily="2"/>
            </a:endParaRPr>
          </a:p>
        </p:txBody>
      </p:sp>
      <p:sp>
        <p:nvSpPr>
          <p:cNvPr id="3" name="Folienbildplatzhalter 2"/>
          <p:cNvSpPr>
            <a:spLocks noGrp="1" noRot="1" noChangeAspect="1"/>
          </p:cNvSpPr>
          <p:nvPr>
            <p:ph type="sldImg"/>
          </p:nvPr>
        </p:nvSpPr>
        <p:spPr>
          <a:xfrm>
            <a:off x="169863" y="798513"/>
            <a:ext cx="6807200" cy="3830637"/>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73872" y="4867254"/>
            <a:ext cx="5194623" cy="285461"/>
          </a:xfrm>
          <a:ln w="9363">
            <a:solidFill>
              <a:srgbClr val="000000"/>
            </a:solidFill>
            <a:prstDash val="solid"/>
            <a:miter/>
          </a:ln>
        </p:spPr>
        <p:txBody>
          <a:bodyPr lIns="99830" tIns="49910" rIns="99830" bIns="49910">
            <a:spAutoFit/>
          </a:bodyPr>
          <a:lstStyle/>
          <a:p>
            <a:endParaRPr lang="de-DE" dirty="0"/>
          </a:p>
        </p:txBody>
      </p:sp>
    </p:spTree>
    <p:extLst>
      <p:ext uri="{BB962C8B-B14F-4D97-AF65-F5344CB8AC3E}">
        <p14:creationId xmlns:p14="http://schemas.microsoft.com/office/powerpoint/2010/main" val="3338274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4022321" y="9722452"/>
            <a:ext cx="3075113" cy="51228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9830" tIns="49910" rIns="99830" bIns="49910" anchor="b" anchorCtr="0" compatLnSpc="0"/>
          <a:lstStyle/>
          <a:p>
            <a:pPr algn="r" defTabSz="990478">
              <a:defRPr sz="1800" b="0" i="0" u="none" strike="noStrike" kern="0" cap="none" spc="0" baseline="0">
                <a:solidFill>
                  <a:srgbClr val="000000"/>
                </a:solidFill>
                <a:uFillTx/>
              </a:defRPr>
            </a:pPr>
            <a:fld id="{A59B18E3-8F14-4484-816B-9F9E15E41274}" type="slidenum">
              <a:rPr/>
              <a:pPr algn="r" defTabSz="990478">
                <a:defRPr sz="1800" b="0" i="0" u="none" strike="noStrike" kern="0" cap="none" spc="0" baseline="0">
                  <a:solidFill>
                    <a:srgbClr val="000000"/>
                  </a:solidFill>
                  <a:uFillTx/>
                </a:defRPr>
              </a:pPr>
              <a:t>17</a:t>
            </a:fld>
            <a:endParaRPr lang="de-DE" sz="1300" dirty="0">
              <a:solidFill>
                <a:srgbClr val="000000"/>
              </a:solidFill>
              <a:latin typeface="Calibri" panose="020F0502020204030204" pitchFamily="34" charset="0"/>
              <a:ea typeface="Lucida Sans Unicode" pitchFamily="2"/>
              <a:cs typeface="Tahoma" pitchFamily="2"/>
            </a:endParaRPr>
          </a:p>
        </p:txBody>
      </p:sp>
      <p:sp>
        <p:nvSpPr>
          <p:cNvPr id="3" name="Folienbildplatzhalter 2"/>
          <p:cNvSpPr>
            <a:spLocks noGrp="1" noRot="1" noChangeAspect="1"/>
          </p:cNvSpPr>
          <p:nvPr>
            <p:ph type="sldImg"/>
          </p:nvPr>
        </p:nvSpPr>
        <p:spPr>
          <a:xfrm>
            <a:off x="169863" y="798513"/>
            <a:ext cx="6807200" cy="3830637"/>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73872" y="4867254"/>
            <a:ext cx="5194623" cy="285461"/>
          </a:xfrm>
          <a:ln w="9363">
            <a:solidFill>
              <a:srgbClr val="000000"/>
            </a:solidFill>
            <a:prstDash val="solid"/>
            <a:miter/>
          </a:ln>
        </p:spPr>
        <p:txBody>
          <a:bodyPr lIns="99830" tIns="49910" rIns="99830" bIns="49910">
            <a:spAutoFit/>
          </a:bodyPr>
          <a:lstStyle/>
          <a:p>
            <a:endParaRPr lang="de-DE" dirty="0"/>
          </a:p>
        </p:txBody>
      </p:sp>
    </p:spTree>
    <p:extLst>
      <p:ext uri="{BB962C8B-B14F-4D97-AF65-F5344CB8AC3E}">
        <p14:creationId xmlns:p14="http://schemas.microsoft.com/office/powerpoint/2010/main" val="2350797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4022321" y="9722452"/>
            <a:ext cx="3075113" cy="51228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9830" tIns="49910" rIns="99830" bIns="49910" anchor="b" anchorCtr="0" compatLnSpc="0"/>
          <a:lstStyle/>
          <a:p>
            <a:pPr algn="r" defTabSz="990478">
              <a:defRPr sz="1800" b="0" i="0" u="none" strike="noStrike" kern="0" cap="none" spc="0" baseline="0">
                <a:solidFill>
                  <a:srgbClr val="000000"/>
                </a:solidFill>
                <a:uFillTx/>
              </a:defRPr>
            </a:pPr>
            <a:fld id="{A59B18E3-8F14-4484-816B-9F9E15E41274}" type="slidenum">
              <a:rPr/>
              <a:pPr algn="r" defTabSz="990478">
                <a:defRPr sz="1800" b="0" i="0" u="none" strike="noStrike" kern="0" cap="none" spc="0" baseline="0">
                  <a:solidFill>
                    <a:srgbClr val="000000"/>
                  </a:solidFill>
                  <a:uFillTx/>
                </a:defRPr>
              </a:pPr>
              <a:t>18</a:t>
            </a:fld>
            <a:endParaRPr lang="de-DE" sz="1300" dirty="0">
              <a:solidFill>
                <a:srgbClr val="000000"/>
              </a:solidFill>
              <a:latin typeface="Calibri" panose="020F0502020204030204" pitchFamily="34" charset="0"/>
              <a:ea typeface="Lucida Sans Unicode" pitchFamily="2"/>
              <a:cs typeface="Tahoma" pitchFamily="2"/>
            </a:endParaRPr>
          </a:p>
        </p:txBody>
      </p:sp>
      <p:sp>
        <p:nvSpPr>
          <p:cNvPr id="3" name="Folienbildplatzhalter 2"/>
          <p:cNvSpPr>
            <a:spLocks noGrp="1" noRot="1" noChangeAspect="1"/>
          </p:cNvSpPr>
          <p:nvPr>
            <p:ph type="sldImg"/>
          </p:nvPr>
        </p:nvSpPr>
        <p:spPr>
          <a:xfrm>
            <a:off x="169863" y="798513"/>
            <a:ext cx="6807200" cy="3830637"/>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73872" y="4867254"/>
            <a:ext cx="5194623" cy="285461"/>
          </a:xfrm>
          <a:ln w="9363">
            <a:solidFill>
              <a:srgbClr val="000000"/>
            </a:solidFill>
            <a:prstDash val="solid"/>
            <a:miter/>
          </a:ln>
        </p:spPr>
        <p:txBody>
          <a:bodyPr lIns="99830" tIns="49910" rIns="99830" bIns="49910">
            <a:spAutoFit/>
          </a:bodyPr>
          <a:lstStyle/>
          <a:p>
            <a:endParaRPr lang="de-DE" dirty="0"/>
          </a:p>
        </p:txBody>
      </p:sp>
    </p:spTree>
    <p:extLst>
      <p:ext uri="{BB962C8B-B14F-4D97-AF65-F5344CB8AC3E}">
        <p14:creationId xmlns:p14="http://schemas.microsoft.com/office/powerpoint/2010/main" val="2332328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4022321" y="9722452"/>
            <a:ext cx="3075113" cy="51228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9830" tIns="49910" rIns="99830" bIns="49910" anchor="b" anchorCtr="0" compatLnSpc="0"/>
          <a:lstStyle/>
          <a:p>
            <a:pPr algn="r" defTabSz="990478">
              <a:defRPr sz="1800" b="0" i="0" u="none" strike="noStrike" kern="0" cap="none" spc="0" baseline="0">
                <a:solidFill>
                  <a:srgbClr val="000000"/>
                </a:solidFill>
                <a:uFillTx/>
              </a:defRPr>
            </a:pPr>
            <a:fld id="{A59B18E3-8F14-4484-816B-9F9E15E41274}" type="slidenum">
              <a:rPr/>
              <a:pPr algn="r" defTabSz="990478">
                <a:defRPr sz="1800" b="0" i="0" u="none" strike="noStrike" kern="0" cap="none" spc="0" baseline="0">
                  <a:solidFill>
                    <a:srgbClr val="000000"/>
                  </a:solidFill>
                  <a:uFillTx/>
                </a:defRPr>
              </a:pPr>
              <a:t>19</a:t>
            </a:fld>
            <a:endParaRPr lang="de-DE" sz="1300" dirty="0">
              <a:solidFill>
                <a:srgbClr val="000000"/>
              </a:solidFill>
              <a:latin typeface="Calibri" panose="020F0502020204030204" pitchFamily="34" charset="0"/>
              <a:ea typeface="Lucida Sans Unicode" pitchFamily="2"/>
              <a:cs typeface="Tahoma" pitchFamily="2"/>
            </a:endParaRPr>
          </a:p>
        </p:txBody>
      </p:sp>
      <p:sp>
        <p:nvSpPr>
          <p:cNvPr id="3" name="Folienbildplatzhalter 2"/>
          <p:cNvSpPr>
            <a:spLocks noGrp="1" noRot="1" noChangeAspect="1"/>
          </p:cNvSpPr>
          <p:nvPr>
            <p:ph type="sldImg"/>
          </p:nvPr>
        </p:nvSpPr>
        <p:spPr>
          <a:xfrm>
            <a:off x="169863" y="798513"/>
            <a:ext cx="6807200" cy="3830637"/>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73872" y="4867254"/>
            <a:ext cx="5194623" cy="285461"/>
          </a:xfrm>
          <a:ln w="9363">
            <a:solidFill>
              <a:srgbClr val="000000"/>
            </a:solidFill>
            <a:prstDash val="solid"/>
            <a:miter/>
          </a:ln>
        </p:spPr>
        <p:txBody>
          <a:bodyPr lIns="99830" tIns="49910" rIns="99830" bIns="49910">
            <a:spAutoFit/>
          </a:bodyPr>
          <a:lstStyle/>
          <a:p>
            <a:endParaRPr lang="de-DE" dirty="0"/>
          </a:p>
        </p:txBody>
      </p:sp>
    </p:spTree>
    <p:extLst>
      <p:ext uri="{BB962C8B-B14F-4D97-AF65-F5344CB8AC3E}">
        <p14:creationId xmlns:p14="http://schemas.microsoft.com/office/powerpoint/2010/main" val="53768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4022321" y="9722452"/>
            <a:ext cx="3075113" cy="51228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9830" tIns="49910" rIns="99830" bIns="49910" anchor="b" anchorCtr="0" compatLnSpc="0"/>
          <a:lstStyle/>
          <a:p>
            <a:pPr algn="r" defTabSz="990478">
              <a:defRPr sz="1800" b="0" i="0" u="none" strike="noStrike" kern="0" cap="none" spc="0" baseline="0">
                <a:solidFill>
                  <a:srgbClr val="000000"/>
                </a:solidFill>
                <a:uFillTx/>
              </a:defRPr>
            </a:pPr>
            <a:fld id="{A59B18E3-8F14-4484-816B-9F9E15E41274}" type="slidenum">
              <a:rPr/>
              <a:pPr algn="r" defTabSz="990478">
                <a:defRPr sz="1800" b="0" i="0" u="none" strike="noStrike" kern="0" cap="none" spc="0" baseline="0">
                  <a:solidFill>
                    <a:srgbClr val="000000"/>
                  </a:solidFill>
                  <a:uFillTx/>
                </a:defRPr>
              </a:pPr>
              <a:t>20</a:t>
            </a:fld>
            <a:endParaRPr lang="de-DE" sz="1300" dirty="0">
              <a:solidFill>
                <a:srgbClr val="000000"/>
              </a:solidFill>
              <a:latin typeface="Calibri" panose="020F0502020204030204" pitchFamily="34" charset="0"/>
              <a:ea typeface="Lucida Sans Unicode" pitchFamily="2"/>
              <a:cs typeface="Tahoma" pitchFamily="2"/>
            </a:endParaRPr>
          </a:p>
        </p:txBody>
      </p:sp>
      <p:sp>
        <p:nvSpPr>
          <p:cNvPr id="3" name="Folienbildplatzhalter 2"/>
          <p:cNvSpPr>
            <a:spLocks noGrp="1" noRot="1" noChangeAspect="1"/>
          </p:cNvSpPr>
          <p:nvPr>
            <p:ph type="sldImg"/>
          </p:nvPr>
        </p:nvSpPr>
        <p:spPr>
          <a:xfrm>
            <a:off x="169863" y="798513"/>
            <a:ext cx="6807200" cy="3830637"/>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73872" y="4867254"/>
            <a:ext cx="5194623" cy="285461"/>
          </a:xfrm>
          <a:ln w="9363">
            <a:solidFill>
              <a:srgbClr val="000000"/>
            </a:solidFill>
            <a:prstDash val="solid"/>
            <a:miter/>
          </a:ln>
        </p:spPr>
        <p:txBody>
          <a:bodyPr lIns="99830" tIns="49910" rIns="99830" bIns="49910">
            <a:spAutoFit/>
          </a:bodyPr>
          <a:lstStyle/>
          <a:p>
            <a:endParaRPr lang="de-DE" dirty="0"/>
          </a:p>
        </p:txBody>
      </p:sp>
    </p:spTree>
    <p:extLst>
      <p:ext uri="{BB962C8B-B14F-4D97-AF65-F5344CB8AC3E}">
        <p14:creationId xmlns:p14="http://schemas.microsoft.com/office/powerpoint/2010/main" val="1419586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4022321" y="9722452"/>
            <a:ext cx="3075113" cy="51228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9830" tIns="49910" rIns="99830" bIns="49910" anchor="b" anchorCtr="0" compatLnSpc="0"/>
          <a:lstStyle/>
          <a:p>
            <a:pPr algn="r" defTabSz="990478">
              <a:defRPr sz="1800" b="0" i="0" u="none" strike="noStrike" kern="0" cap="none" spc="0" baseline="0">
                <a:solidFill>
                  <a:srgbClr val="000000"/>
                </a:solidFill>
                <a:uFillTx/>
              </a:defRPr>
            </a:pPr>
            <a:fld id="{A59B18E3-8F14-4484-816B-9F9E15E41274}" type="slidenum">
              <a:rPr/>
              <a:pPr algn="r" defTabSz="990478">
                <a:defRPr sz="1800" b="0" i="0" u="none" strike="noStrike" kern="0" cap="none" spc="0" baseline="0">
                  <a:solidFill>
                    <a:srgbClr val="000000"/>
                  </a:solidFill>
                  <a:uFillTx/>
                </a:defRPr>
              </a:pPr>
              <a:t>21</a:t>
            </a:fld>
            <a:endParaRPr lang="de-DE" sz="1300" dirty="0">
              <a:solidFill>
                <a:srgbClr val="000000"/>
              </a:solidFill>
              <a:latin typeface="Calibri" panose="020F0502020204030204" pitchFamily="34" charset="0"/>
              <a:ea typeface="Lucida Sans Unicode" pitchFamily="2"/>
              <a:cs typeface="Tahoma" pitchFamily="2"/>
            </a:endParaRPr>
          </a:p>
        </p:txBody>
      </p:sp>
      <p:sp>
        <p:nvSpPr>
          <p:cNvPr id="3" name="Folienbildplatzhalter 2"/>
          <p:cNvSpPr>
            <a:spLocks noGrp="1" noRot="1" noChangeAspect="1"/>
          </p:cNvSpPr>
          <p:nvPr>
            <p:ph type="sldImg"/>
          </p:nvPr>
        </p:nvSpPr>
        <p:spPr>
          <a:xfrm>
            <a:off x="169863" y="798513"/>
            <a:ext cx="6807200" cy="3830637"/>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73872" y="4867254"/>
            <a:ext cx="5194623" cy="285461"/>
          </a:xfrm>
          <a:ln w="9363">
            <a:solidFill>
              <a:srgbClr val="000000"/>
            </a:solidFill>
            <a:prstDash val="solid"/>
            <a:miter/>
          </a:ln>
        </p:spPr>
        <p:txBody>
          <a:bodyPr lIns="99830" tIns="49910" rIns="99830" bIns="49910">
            <a:spAutoFit/>
          </a:bodyPr>
          <a:lstStyle/>
          <a:p>
            <a:r>
              <a:rPr lang="de-DE" dirty="0"/>
              <a:t>- taktisches Foul kurz vor der Mittellinie </a:t>
            </a:r>
            <a:r>
              <a:rPr lang="de-DE" dirty="0">
                <a:sym typeface="Wingdings" panose="05000000000000000000" pitchFamily="2" charset="2"/>
              </a:rPr>
              <a:t> Ermahnung/Grün/Gelb je nach Spielverlauf</a:t>
            </a:r>
          </a:p>
          <a:p>
            <a:r>
              <a:rPr lang="de-DE" dirty="0">
                <a:sym typeface="Wingdings" panose="05000000000000000000" pitchFamily="2" charset="2"/>
              </a:rPr>
              <a:t>- Zwei Rempler zwischen Viertellinie und Schusskreis  Ermahnung/Grün</a:t>
            </a:r>
          </a:p>
          <a:p>
            <a:pPr marL="0" indent="0">
              <a:buFontTx/>
              <a:buNone/>
            </a:pPr>
            <a:r>
              <a:rPr lang="de-DE" dirty="0">
                <a:sym typeface="Wingdings" panose="05000000000000000000" pitchFamily="2" charset="2"/>
              </a:rPr>
              <a:t>- Kopfnuss im Schusskreis  Rot</a:t>
            </a:r>
          </a:p>
          <a:p>
            <a:pPr marL="0" indent="0">
              <a:buFontTx/>
              <a:buNone/>
            </a:pPr>
            <a:r>
              <a:rPr lang="de-DE" dirty="0">
                <a:sym typeface="Wingdings" panose="05000000000000000000" pitchFamily="2" charset="2"/>
              </a:rPr>
              <a:t>- Wichtig ist, dass die Schiedsrichter</a:t>
            </a:r>
            <a:r>
              <a:rPr lang="de-DE" baseline="0" dirty="0">
                <a:sym typeface="Wingdings" panose="05000000000000000000" pitchFamily="2" charset="2"/>
              </a:rPr>
              <a:t> nicht nur die Augen da haben wo gerade der Ball ist, sondern über den ganzen Platz. Hätte der Schiedsrichter die 2 Rempler gesehen und eingegriffen wäre vermutlich die Rote Karte nicht passiert</a:t>
            </a:r>
            <a:endParaRPr lang="de-DE" dirty="0"/>
          </a:p>
        </p:txBody>
      </p:sp>
    </p:spTree>
    <p:extLst>
      <p:ext uri="{BB962C8B-B14F-4D97-AF65-F5344CB8AC3E}">
        <p14:creationId xmlns:p14="http://schemas.microsoft.com/office/powerpoint/2010/main" val="4077648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4022321" y="9722452"/>
            <a:ext cx="3075113" cy="51228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9830" tIns="49910" rIns="99830" bIns="49910" anchor="b" anchorCtr="0" compatLnSpc="0"/>
          <a:lstStyle/>
          <a:p>
            <a:pPr algn="r" defTabSz="990478">
              <a:defRPr sz="1800" b="0" i="0" u="none" strike="noStrike" kern="0" cap="none" spc="0" baseline="0">
                <a:solidFill>
                  <a:srgbClr val="000000"/>
                </a:solidFill>
                <a:uFillTx/>
              </a:defRPr>
            </a:pPr>
            <a:fld id="{A59B18E3-8F14-4484-816B-9F9E15E41274}" type="slidenum">
              <a:rPr/>
              <a:pPr algn="r" defTabSz="990478">
                <a:defRPr sz="1800" b="0" i="0" u="none" strike="noStrike" kern="0" cap="none" spc="0" baseline="0">
                  <a:solidFill>
                    <a:srgbClr val="000000"/>
                  </a:solidFill>
                  <a:uFillTx/>
                </a:defRPr>
              </a:pPr>
              <a:t>22</a:t>
            </a:fld>
            <a:endParaRPr lang="de-DE" sz="1300" dirty="0">
              <a:solidFill>
                <a:srgbClr val="000000"/>
              </a:solidFill>
              <a:latin typeface="Calibri" panose="020F0502020204030204" pitchFamily="34" charset="0"/>
              <a:ea typeface="Lucida Sans Unicode" pitchFamily="2"/>
              <a:cs typeface="Tahoma" pitchFamily="2"/>
            </a:endParaRPr>
          </a:p>
        </p:txBody>
      </p:sp>
      <p:sp>
        <p:nvSpPr>
          <p:cNvPr id="3" name="Folienbildplatzhalter 2"/>
          <p:cNvSpPr>
            <a:spLocks noGrp="1" noRot="1" noChangeAspect="1"/>
          </p:cNvSpPr>
          <p:nvPr>
            <p:ph type="sldImg"/>
          </p:nvPr>
        </p:nvSpPr>
        <p:spPr>
          <a:xfrm>
            <a:off x="169863" y="798513"/>
            <a:ext cx="6807200" cy="3830637"/>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73872" y="4867254"/>
            <a:ext cx="5194623" cy="285461"/>
          </a:xfrm>
          <a:ln w="9363">
            <a:solidFill>
              <a:srgbClr val="000000"/>
            </a:solidFill>
            <a:prstDash val="solid"/>
            <a:miter/>
          </a:ln>
        </p:spPr>
        <p:txBody>
          <a:bodyPr lIns="99830" tIns="49910" rIns="99830" bIns="49910">
            <a:spAutoFit/>
          </a:bodyPr>
          <a:lstStyle/>
          <a:p>
            <a:endParaRPr lang="de-DE" dirty="0"/>
          </a:p>
        </p:txBody>
      </p:sp>
    </p:spTree>
    <p:extLst>
      <p:ext uri="{BB962C8B-B14F-4D97-AF65-F5344CB8AC3E}">
        <p14:creationId xmlns:p14="http://schemas.microsoft.com/office/powerpoint/2010/main" val="730868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4022321" y="9722452"/>
            <a:ext cx="3075113" cy="51228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9830" tIns="49910" rIns="99830" bIns="49910" anchor="b" anchorCtr="0" compatLnSpc="0"/>
          <a:lstStyle/>
          <a:p>
            <a:pPr algn="r" defTabSz="990478">
              <a:defRPr sz="1800" b="0" i="0" u="none" strike="noStrike" kern="0" cap="none" spc="0" baseline="0">
                <a:solidFill>
                  <a:srgbClr val="000000"/>
                </a:solidFill>
                <a:uFillTx/>
              </a:defRPr>
            </a:pPr>
            <a:fld id="{A59B18E3-8F14-4484-816B-9F9E15E41274}" type="slidenum">
              <a:rPr/>
              <a:pPr algn="r" defTabSz="990478">
                <a:defRPr sz="1800" b="0" i="0" u="none" strike="noStrike" kern="0" cap="none" spc="0" baseline="0">
                  <a:solidFill>
                    <a:srgbClr val="000000"/>
                  </a:solidFill>
                  <a:uFillTx/>
                </a:defRPr>
              </a:pPr>
              <a:t>23</a:t>
            </a:fld>
            <a:endParaRPr lang="de-DE" sz="1300" dirty="0">
              <a:solidFill>
                <a:srgbClr val="000000"/>
              </a:solidFill>
              <a:latin typeface="Calibri" panose="020F0502020204030204" pitchFamily="34" charset="0"/>
              <a:ea typeface="Lucida Sans Unicode" pitchFamily="2"/>
              <a:cs typeface="Tahoma" pitchFamily="2"/>
            </a:endParaRPr>
          </a:p>
        </p:txBody>
      </p:sp>
      <p:sp>
        <p:nvSpPr>
          <p:cNvPr id="3" name="Folienbildplatzhalter 2"/>
          <p:cNvSpPr>
            <a:spLocks noGrp="1" noRot="1" noChangeAspect="1"/>
          </p:cNvSpPr>
          <p:nvPr>
            <p:ph type="sldImg"/>
          </p:nvPr>
        </p:nvSpPr>
        <p:spPr>
          <a:xfrm>
            <a:off x="169863" y="798513"/>
            <a:ext cx="6807200" cy="3830637"/>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73872" y="4867254"/>
            <a:ext cx="5194623" cy="285461"/>
          </a:xfrm>
          <a:ln w="9363">
            <a:solidFill>
              <a:srgbClr val="000000"/>
            </a:solidFill>
            <a:prstDash val="solid"/>
            <a:miter/>
          </a:ln>
        </p:spPr>
        <p:txBody>
          <a:bodyPr lIns="99830" tIns="49910" rIns="99830" bIns="49910">
            <a:spAutoFit/>
          </a:bodyPr>
          <a:lstStyle/>
          <a:p>
            <a:endParaRPr lang="de-DE" dirty="0"/>
          </a:p>
        </p:txBody>
      </p:sp>
    </p:spTree>
    <p:extLst>
      <p:ext uri="{BB962C8B-B14F-4D97-AF65-F5344CB8AC3E}">
        <p14:creationId xmlns:p14="http://schemas.microsoft.com/office/powerpoint/2010/main" val="3833360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4022321" y="9722452"/>
            <a:ext cx="3075113" cy="51228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9830" tIns="49910" rIns="99830" bIns="49910" anchor="b" anchorCtr="0" compatLnSpc="0"/>
          <a:lstStyle/>
          <a:p>
            <a:pPr algn="r" defTabSz="990478">
              <a:defRPr sz="1800" b="0" i="0" u="none" strike="noStrike" kern="0" cap="none" spc="0" baseline="0">
                <a:solidFill>
                  <a:srgbClr val="000000"/>
                </a:solidFill>
                <a:uFillTx/>
              </a:defRPr>
            </a:pPr>
            <a:fld id="{A59B18E3-8F14-4484-816B-9F9E15E41274}" type="slidenum">
              <a:rPr/>
              <a:pPr algn="r" defTabSz="990478">
                <a:defRPr sz="1800" b="0" i="0" u="none" strike="noStrike" kern="0" cap="none" spc="0" baseline="0">
                  <a:solidFill>
                    <a:srgbClr val="000000"/>
                  </a:solidFill>
                  <a:uFillTx/>
                </a:defRPr>
              </a:pPr>
              <a:t>24</a:t>
            </a:fld>
            <a:endParaRPr lang="de-DE" sz="1300" dirty="0">
              <a:solidFill>
                <a:srgbClr val="000000"/>
              </a:solidFill>
              <a:latin typeface="Calibri" panose="020F0502020204030204" pitchFamily="34" charset="0"/>
              <a:ea typeface="Lucida Sans Unicode" pitchFamily="2"/>
              <a:cs typeface="Tahoma" pitchFamily="2"/>
            </a:endParaRPr>
          </a:p>
        </p:txBody>
      </p:sp>
      <p:sp>
        <p:nvSpPr>
          <p:cNvPr id="3" name="Folienbildplatzhalter 2"/>
          <p:cNvSpPr>
            <a:spLocks noGrp="1" noRot="1" noChangeAspect="1"/>
          </p:cNvSpPr>
          <p:nvPr>
            <p:ph type="sldImg"/>
          </p:nvPr>
        </p:nvSpPr>
        <p:spPr>
          <a:xfrm>
            <a:off x="169863" y="798513"/>
            <a:ext cx="6807200" cy="3830637"/>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73872" y="4867254"/>
            <a:ext cx="5194623" cy="285461"/>
          </a:xfrm>
          <a:ln w="9363">
            <a:solidFill>
              <a:srgbClr val="000000"/>
            </a:solidFill>
            <a:prstDash val="solid"/>
            <a:miter/>
          </a:ln>
        </p:spPr>
        <p:txBody>
          <a:bodyPr lIns="99830" tIns="49910" rIns="99830" bIns="49910">
            <a:spAutoFit/>
          </a:bodyPr>
          <a:lstStyle/>
          <a:p>
            <a:endParaRPr lang="de-DE" dirty="0"/>
          </a:p>
        </p:txBody>
      </p:sp>
    </p:spTree>
    <p:extLst>
      <p:ext uri="{BB962C8B-B14F-4D97-AF65-F5344CB8AC3E}">
        <p14:creationId xmlns:p14="http://schemas.microsoft.com/office/powerpoint/2010/main" val="1164742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4022321" y="9722452"/>
            <a:ext cx="3075113" cy="51228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9830" tIns="49910" rIns="99830" bIns="49910" anchor="b" anchorCtr="0" compatLnSpc="0"/>
          <a:lstStyle/>
          <a:p>
            <a:pPr algn="r" defTabSz="990478">
              <a:defRPr sz="1800" b="0" i="0" u="none" strike="noStrike" kern="0" cap="none" spc="0" baseline="0">
                <a:solidFill>
                  <a:srgbClr val="000000"/>
                </a:solidFill>
                <a:uFillTx/>
              </a:defRPr>
            </a:pPr>
            <a:fld id="{A59B18E3-8F14-4484-816B-9F9E15E41274}" type="slidenum">
              <a:rPr/>
              <a:pPr algn="r" defTabSz="990478">
                <a:defRPr sz="1800" b="0" i="0" u="none" strike="noStrike" kern="0" cap="none" spc="0" baseline="0">
                  <a:solidFill>
                    <a:srgbClr val="000000"/>
                  </a:solidFill>
                  <a:uFillTx/>
                </a:defRPr>
              </a:pPr>
              <a:t>26</a:t>
            </a:fld>
            <a:endParaRPr lang="de-DE" sz="1300" dirty="0">
              <a:solidFill>
                <a:srgbClr val="000000"/>
              </a:solidFill>
              <a:latin typeface="Calibri" panose="020F0502020204030204" pitchFamily="34" charset="0"/>
              <a:ea typeface="Lucida Sans Unicode" pitchFamily="2"/>
              <a:cs typeface="Tahoma" pitchFamily="2"/>
            </a:endParaRPr>
          </a:p>
        </p:txBody>
      </p:sp>
      <p:sp>
        <p:nvSpPr>
          <p:cNvPr id="3" name="Folienbildplatzhalter 2"/>
          <p:cNvSpPr>
            <a:spLocks noGrp="1" noRot="1" noChangeAspect="1"/>
          </p:cNvSpPr>
          <p:nvPr>
            <p:ph type="sldImg"/>
          </p:nvPr>
        </p:nvSpPr>
        <p:spPr>
          <a:xfrm>
            <a:off x="169863" y="798513"/>
            <a:ext cx="6807200" cy="3830637"/>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73872" y="4867254"/>
            <a:ext cx="5194623" cy="285461"/>
          </a:xfrm>
          <a:ln w="9363">
            <a:solidFill>
              <a:srgbClr val="000000"/>
            </a:solidFill>
            <a:prstDash val="solid"/>
            <a:miter/>
          </a:ln>
        </p:spPr>
        <p:txBody>
          <a:bodyPr lIns="99830" tIns="49910" rIns="99830" bIns="49910">
            <a:spAutoFit/>
          </a:bodyPr>
          <a:lstStyle/>
          <a:p>
            <a:endParaRPr lang="de-DE" dirty="0"/>
          </a:p>
        </p:txBody>
      </p:sp>
    </p:spTree>
    <p:extLst>
      <p:ext uri="{BB962C8B-B14F-4D97-AF65-F5344CB8AC3E}">
        <p14:creationId xmlns:p14="http://schemas.microsoft.com/office/powerpoint/2010/main" val="242961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5605" y="8686415"/>
            <a:ext cx="2970592" cy="45769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2162" tIns="46076" rIns="92162" bIns="46076" anchor="b" anchorCtr="0" compatLnSpc="0"/>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59B18E3-8F14-4484-816B-9F9E15E41274}" type="slidenum">
              <a:rPr/>
              <a:t>5</a:t>
            </a:fld>
            <a:endParaRPr lang="de-DE" sz="1200" b="0" i="0" u="none" strike="noStrike" kern="1200" cap="none" spc="0" baseline="0" dirty="0">
              <a:solidFill>
                <a:srgbClr val="000000"/>
              </a:solidFill>
              <a:uFillTx/>
              <a:latin typeface="Calibri" panose="020F0502020204030204" pitchFamily="34" charset="0"/>
              <a:ea typeface="Lucida Sans Unicode" pitchFamily="2"/>
              <a:cs typeface="Tahoma" pitchFamily="2"/>
            </a:endParaRPr>
          </a:p>
        </p:txBody>
      </p:sp>
      <p:sp>
        <p:nvSpPr>
          <p:cNvPr id="3" name="Folienbildplatzhalter 2"/>
          <p:cNvSpPr>
            <a:spLocks noGrp="1" noRot="1" noChangeAspect="1"/>
          </p:cNvSpPr>
          <p:nvPr>
            <p:ph type="sldImg"/>
          </p:nvPr>
        </p:nvSpPr>
        <p:spPr>
          <a:xfrm>
            <a:off x="411163" y="712788"/>
            <a:ext cx="6081712" cy="3422650"/>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40771" y="4348593"/>
            <a:ext cx="5018062" cy="277721"/>
          </a:xfrm>
          <a:ln w="9363">
            <a:solidFill>
              <a:srgbClr val="000000"/>
            </a:solidFill>
            <a:prstDash val="solid"/>
            <a:miter/>
          </a:ln>
        </p:spPr>
        <p:txBody>
          <a:bodyPr lIns="92162" tIns="46076" rIns="92162" bIns="46076">
            <a:spAutoFit/>
          </a:bodyPr>
          <a:lstStyle/>
          <a:p>
            <a:endParaRPr lang="de-DE" dirty="0"/>
          </a:p>
        </p:txBody>
      </p:sp>
    </p:spTree>
    <p:extLst>
      <p:ext uri="{BB962C8B-B14F-4D97-AF65-F5344CB8AC3E}">
        <p14:creationId xmlns:p14="http://schemas.microsoft.com/office/powerpoint/2010/main" val="2490923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4022321" y="9722452"/>
            <a:ext cx="3075113" cy="51228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9830" tIns="49910" rIns="99830" bIns="49910" anchor="b" anchorCtr="0" compatLnSpc="0"/>
          <a:lstStyle/>
          <a:p>
            <a:pPr algn="r" defTabSz="990478">
              <a:defRPr sz="1800" b="0" i="0" u="none" strike="noStrike" kern="0" cap="none" spc="0" baseline="0">
                <a:solidFill>
                  <a:srgbClr val="000000"/>
                </a:solidFill>
                <a:uFillTx/>
              </a:defRPr>
            </a:pPr>
            <a:fld id="{A59B18E3-8F14-4484-816B-9F9E15E41274}" type="slidenum">
              <a:rPr/>
              <a:pPr algn="r" defTabSz="990478">
                <a:defRPr sz="1800" b="0" i="0" u="none" strike="noStrike" kern="0" cap="none" spc="0" baseline="0">
                  <a:solidFill>
                    <a:srgbClr val="000000"/>
                  </a:solidFill>
                  <a:uFillTx/>
                </a:defRPr>
              </a:pPr>
              <a:t>27</a:t>
            </a:fld>
            <a:endParaRPr lang="de-DE" sz="1300" dirty="0">
              <a:solidFill>
                <a:srgbClr val="000000"/>
              </a:solidFill>
              <a:latin typeface="Calibri" panose="020F0502020204030204" pitchFamily="34" charset="0"/>
              <a:ea typeface="Lucida Sans Unicode" pitchFamily="2"/>
              <a:cs typeface="Tahoma" pitchFamily="2"/>
            </a:endParaRPr>
          </a:p>
        </p:txBody>
      </p:sp>
      <p:sp>
        <p:nvSpPr>
          <p:cNvPr id="3" name="Folienbildplatzhalter 2"/>
          <p:cNvSpPr>
            <a:spLocks noGrp="1" noRot="1" noChangeAspect="1"/>
          </p:cNvSpPr>
          <p:nvPr>
            <p:ph type="sldImg"/>
          </p:nvPr>
        </p:nvSpPr>
        <p:spPr>
          <a:xfrm>
            <a:off x="169863" y="798513"/>
            <a:ext cx="6807200" cy="3830637"/>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73872" y="4867254"/>
            <a:ext cx="5194623" cy="285461"/>
          </a:xfrm>
          <a:ln w="9363">
            <a:solidFill>
              <a:srgbClr val="000000"/>
            </a:solidFill>
            <a:prstDash val="solid"/>
            <a:miter/>
          </a:ln>
        </p:spPr>
        <p:txBody>
          <a:bodyPr lIns="99830" tIns="49910" rIns="99830" bIns="49910">
            <a:spAutoFit/>
          </a:bodyPr>
          <a:lstStyle/>
          <a:p>
            <a:r>
              <a:rPr lang="de-DE" dirty="0"/>
              <a:t>Hinweis Halle: </a:t>
            </a:r>
            <a:r>
              <a:rPr lang="de-DE" dirty="0">
                <a:solidFill>
                  <a:srgbClr val="0070C0"/>
                </a:solidFill>
                <a:ea typeface="Lucida Sans Unicode" pitchFamily="2"/>
                <a:cs typeface="Tahoma" pitchFamily="2"/>
              </a:rPr>
              <a:t>bis 9,10 vor der gegnerischen Grundlinie entspricht dem gegnerischen Schusskreis</a:t>
            </a:r>
            <a:endParaRPr lang="de-DE" dirty="0"/>
          </a:p>
        </p:txBody>
      </p:sp>
    </p:spTree>
    <p:extLst>
      <p:ext uri="{BB962C8B-B14F-4D97-AF65-F5344CB8AC3E}">
        <p14:creationId xmlns:p14="http://schemas.microsoft.com/office/powerpoint/2010/main" val="3794346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4022321" y="9722452"/>
            <a:ext cx="3075113" cy="51228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9830" tIns="49910" rIns="99830" bIns="49910" anchor="b" anchorCtr="0" compatLnSpc="0"/>
          <a:lstStyle/>
          <a:p>
            <a:pPr algn="r" defTabSz="990478">
              <a:defRPr sz="1800" b="0" i="0" u="none" strike="noStrike" kern="0" cap="none" spc="0" baseline="0">
                <a:solidFill>
                  <a:srgbClr val="000000"/>
                </a:solidFill>
                <a:uFillTx/>
              </a:defRPr>
            </a:pPr>
            <a:fld id="{A59B18E3-8F14-4484-816B-9F9E15E41274}" type="slidenum">
              <a:rPr/>
              <a:pPr algn="r" defTabSz="990478">
                <a:defRPr sz="1800" b="0" i="0" u="none" strike="noStrike" kern="0" cap="none" spc="0" baseline="0">
                  <a:solidFill>
                    <a:srgbClr val="000000"/>
                  </a:solidFill>
                  <a:uFillTx/>
                </a:defRPr>
              </a:pPr>
              <a:t>28</a:t>
            </a:fld>
            <a:endParaRPr lang="de-DE" sz="1300" dirty="0">
              <a:solidFill>
                <a:srgbClr val="000000"/>
              </a:solidFill>
              <a:latin typeface="Calibri" panose="020F0502020204030204" pitchFamily="34" charset="0"/>
              <a:ea typeface="Lucida Sans Unicode" pitchFamily="2"/>
              <a:cs typeface="Tahoma" pitchFamily="2"/>
            </a:endParaRPr>
          </a:p>
        </p:txBody>
      </p:sp>
      <p:sp>
        <p:nvSpPr>
          <p:cNvPr id="3" name="Folienbildplatzhalter 2"/>
          <p:cNvSpPr>
            <a:spLocks noGrp="1" noRot="1" noChangeAspect="1"/>
          </p:cNvSpPr>
          <p:nvPr>
            <p:ph type="sldImg"/>
          </p:nvPr>
        </p:nvSpPr>
        <p:spPr>
          <a:xfrm>
            <a:off x="169863" y="798513"/>
            <a:ext cx="6807200" cy="3830637"/>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73872" y="4867254"/>
            <a:ext cx="5194623" cy="285461"/>
          </a:xfrm>
          <a:ln w="9363">
            <a:solidFill>
              <a:srgbClr val="000000"/>
            </a:solidFill>
            <a:prstDash val="solid"/>
            <a:miter/>
          </a:ln>
        </p:spPr>
        <p:txBody>
          <a:bodyPr lIns="99830" tIns="49910" rIns="99830" bIns="49910">
            <a:spAutoFit/>
          </a:bodyPr>
          <a:lstStyle/>
          <a:p>
            <a:endParaRPr lang="de-DE" dirty="0"/>
          </a:p>
        </p:txBody>
      </p:sp>
    </p:spTree>
    <p:extLst>
      <p:ext uri="{BB962C8B-B14F-4D97-AF65-F5344CB8AC3E}">
        <p14:creationId xmlns:p14="http://schemas.microsoft.com/office/powerpoint/2010/main" val="1418178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4022321" y="9722452"/>
            <a:ext cx="3075113" cy="51228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9830" tIns="49910" rIns="99830" bIns="49910" anchor="b" anchorCtr="0" compatLnSpc="0"/>
          <a:lstStyle/>
          <a:p>
            <a:pPr algn="r" defTabSz="990478">
              <a:defRPr sz="1800" b="0" i="0" u="none" strike="noStrike" kern="0" cap="none" spc="0" baseline="0">
                <a:solidFill>
                  <a:srgbClr val="000000"/>
                </a:solidFill>
                <a:uFillTx/>
              </a:defRPr>
            </a:pPr>
            <a:fld id="{A59B18E3-8F14-4484-816B-9F9E15E41274}" type="slidenum">
              <a:rPr/>
              <a:pPr algn="r" defTabSz="990478">
                <a:defRPr sz="1800" b="0" i="0" u="none" strike="noStrike" kern="0" cap="none" spc="0" baseline="0">
                  <a:solidFill>
                    <a:srgbClr val="000000"/>
                  </a:solidFill>
                  <a:uFillTx/>
                </a:defRPr>
              </a:pPr>
              <a:t>30</a:t>
            </a:fld>
            <a:endParaRPr lang="de-DE" sz="1300" dirty="0">
              <a:solidFill>
                <a:srgbClr val="000000"/>
              </a:solidFill>
              <a:latin typeface="Calibri" panose="020F0502020204030204" pitchFamily="34" charset="0"/>
              <a:ea typeface="Lucida Sans Unicode" pitchFamily="2"/>
              <a:cs typeface="Tahoma" pitchFamily="2"/>
            </a:endParaRPr>
          </a:p>
        </p:txBody>
      </p:sp>
      <p:sp>
        <p:nvSpPr>
          <p:cNvPr id="3" name="Folienbildplatzhalter 2"/>
          <p:cNvSpPr>
            <a:spLocks noGrp="1" noRot="1" noChangeAspect="1"/>
          </p:cNvSpPr>
          <p:nvPr>
            <p:ph type="sldImg"/>
          </p:nvPr>
        </p:nvSpPr>
        <p:spPr>
          <a:xfrm>
            <a:off x="169863" y="798513"/>
            <a:ext cx="6807200" cy="3830637"/>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73872" y="4867254"/>
            <a:ext cx="5194623" cy="285461"/>
          </a:xfrm>
          <a:ln w="9363">
            <a:solidFill>
              <a:srgbClr val="000000"/>
            </a:solidFill>
            <a:prstDash val="solid"/>
            <a:miter/>
          </a:ln>
        </p:spPr>
        <p:txBody>
          <a:bodyPr lIns="99830" tIns="49910" rIns="99830" bIns="49910">
            <a:spAutoFit/>
          </a:bodyPr>
          <a:lstStyle/>
          <a:p>
            <a:endParaRPr lang="de-DE" dirty="0"/>
          </a:p>
        </p:txBody>
      </p:sp>
    </p:spTree>
    <p:extLst>
      <p:ext uri="{BB962C8B-B14F-4D97-AF65-F5344CB8AC3E}">
        <p14:creationId xmlns:p14="http://schemas.microsoft.com/office/powerpoint/2010/main" val="1861710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4022321" y="9722452"/>
            <a:ext cx="3075113" cy="51228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9830" tIns="49910" rIns="99830" bIns="49910" anchor="b" anchorCtr="0" compatLnSpc="0"/>
          <a:lstStyle/>
          <a:p>
            <a:pPr algn="r" defTabSz="990478">
              <a:defRPr sz="1800" b="0" i="0" u="none" strike="noStrike" kern="0" cap="none" spc="0" baseline="0">
                <a:solidFill>
                  <a:srgbClr val="000000"/>
                </a:solidFill>
                <a:uFillTx/>
              </a:defRPr>
            </a:pPr>
            <a:fld id="{A59B18E3-8F14-4484-816B-9F9E15E41274}" type="slidenum">
              <a:rPr/>
              <a:pPr algn="r" defTabSz="990478">
                <a:defRPr sz="1800" b="0" i="0" u="none" strike="noStrike" kern="0" cap="none" spc="0" baseline="0">
                  <a:solidFill>
                    <a:srgbClr val="000000"/>
                  </a:solidFill>
                  <a:uFillTx/>
                </a:defRPr>
              </a:pPr>
              <a:t>31</a:t>
            </a:fld>
            <a:endParaRPr lang="de-DE" sz="1300" dirty="0">
              <a:solidFill>
                <a:srgbClr val="000000"/>
              </a:solidFill>
              <a:latin typeface="Calibri" panose="020F0502020204030204" pitchFamily="34" charset="0"/>
              <a:ea typeface="Lucida Sans Unicode" pitchFamily="2"/>
              <a:cs typeface="Tahoma" pitchFamily="2"/>
            </a:endParaRPr>
          </a:p>
        </p:txBody>
      </p:sp>
      <p:sp>
        <p:nvSpPr>
          <p:cNvPr id="3" name="Folienbildplatzhalter 2"/>
          <p:cNvSpPr>
            <a:spLocks noGrp="1" noRot="1" noChangeAspect="1"/>
          </p:cNvSpPr>
          <p:nvPr>
            <p:ph type="sldImg"/>
          </p:nvPr>
        </p:nvSpPr>
        <p:spPr>
          <a:xfrm>
            <a:off x="169863" y="798513"/>
            <a:ext cx="6807200" cy="3830637"/>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73872" y="4867254"/>
            <a:ext cx="5194623" cy="285461"/>
          </a:xfrm>
          <a:ln w="9363">
            <a:solidFill>
              <a:srgbClr val="000000"/>
            </a:solidFill>
            <a:prstDash val="solid"/>
            <a:miter/>
          </a:ln>
        </p:spPr>
        <p:txBody>
          <a:bodyPr lIns="99830" tIns="49910" rIns="99830" bIns="49910">
            <a:spAutoFit/>
          </a:bodyPr>
          <a:lstStyle/>
          <a:p>
            <a:endParaRPr lang="de-DE" dirty="0"/>
          </a:p>
        </p:txBody>
      </p:sp>
    </p:spTree>
    <p:extLst>
      <p:ext uri="{BB962C8B-B14F-4D97-AF65-F5344CB8AC3E}">
        <p14:creationId xmlns:p14="http://schemas.microsoft.com/office/powerpoint/2010/main" val="3549796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4022321" y="9722452"/>
            <a:ext cx="3075113" cy="51228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9830" tIns="49910" rIns="99830" bIns="49910" anchor="b" anchorCtr="0" compatLnSpc="0"/>
          <a:lstStyle/>
          <a:p>
            <a:pPr algn="r" defTabSz="990478">
              <a:defRPr sz="1800" b="0" i="0" u="none" strike="noStrike" kern="0" cap="none" spc="0" baseline="0">
                <a:solidFill>
                  <a:srgbClr val="000000"/>
                </a:solidFill>
                <a:uFillTx/>
              </a:defRPr>
            </a:pPr>
            <a:fld id="{A59B18E3-8F14-4484-816B-9F9E15E41274}" type="slidenum">
              <a:rPr/>
              <a:pPr algn="r" defTabSz="990478">
                <a:defRPr sz="1800" b="0" i="0" u="none" strike="noStrike" kern="0" cap="none" spc="0" baseline="0">
                  <a:solidFill>
                    <a:srgbClr val="000000"/>
                  </a:solidFill>
                  <a:uFillTx/>
                </a:defRPr>
              </a:pPr>
              <a:t>32</a:t>
            </a:fld>
            <a:endParaRPr lang="de-DE" sz="1300" dirty="0">
              <a:solidFill>
                <a:srgbClr val="000000"/>
              </a:solidFill>
              <a:latin typeface="Calibri" panose="020F0502020204030204" pitchFamily="34" charset="0"/>
              <a:ea typeface="Lucida Sans Unicode" pitchFamily="2"/>
              <a:cs typeface="Tahoma" pitchFamily="2"/>
            </a:endParaRPr>
          </a:p>
        </p:txBody>
      </p:sp>
      <p:sp>
        <p:nvSpPr>
          <p:cNvPr id="3" name="Folienbildplatzhalter 2"/>
          <p:cNvSpPr>
            <a:spLocks noGrp="1" noRot="1" noChangeAspect="1"/>
          </p:cNvSpPr>
          <p:nvPr>
            <p:ph type="sldImg"/>
          </p:nvPr>
        </p:nvSpPr>
        <p:spPr>
          <a:xfrm>
            <a:off x="169863" y="798513"/>
            <a:ext cx="6807200" cy="3830637"/>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73872" y="4867254"/>
            <a:ext cx="5194623" cy="285461"/>
          </a:xfrm>
          <a:ln w="9363">
            <a:solidFill>
              <a:srgbClr val="000000"/>
            </a:solidFill>
            <a:prstDash val="solid"/>
            <a:miter/>
          </a:ln>
        </p:spPr>
        <p:txBody>
          <a:bodyPr lIns="99830" tIns="49910" rIns="99830" bIns="49910">
            <a:spAutoFit/>
          </a:bodyPr>
          <a:lstStyle/>
          <a:p>
            <a:endParaRPr lang="de-DE" dirty="0"/>
          </a:p>
        </p:txBody>
      </p:sp>
    </p:spTree>
    <p:extLst>
      <p:ext uri="{BB962C8B-B14F-4D97-AF65-F5344CB8AC3E}">
        <p14:creationId xmlns:p14="http://schemas.microsoft.com/office/powerpoint/2010/main" val="15104296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4022321" y="9722452"/>
            <a:ext cx="3075113" cy="51228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9830" tIns="49910" rIns="99830" bIns="49910" anchor="b" anchorCtr="0" compatLnSpc="0"/>
          <a:lstStyle/>
          <a:p>
            <a:pPr algn="r" defTabSz="990478">
              <a:defRPr sz="1800" b="0" i="0" u="none" strike="noStrike" kern="0" cap="none" spc="0" baseline="0">
                <a:solidFill>
                  <a:srgbClr val="000000"/>
                </a:solidFill>
                <a:uFillTx/>
              </a:defRPr>
            </a:pPr>
            <a:fld id="{A59B18E3-8F14-4484-816B-9F9E15E41274}" type="slidenum">
              <a:rPr/>
              <a:pPr algn="r" defTabSz="990478">
                <a:defRPr sz="1800" b="0" i="0" u="none" strike="noStrike" kern="0" cap="none" spc="0" baseline="0">
                  <a:solidFill>
                    <a:srgbClr val="000000"/>
                  </a:solidFill>
                  <a:uFillTx/>
                </a:defRPr>
              </a:pPr>
              <a:t>34</a:t>
            </a:fld>
            <a:endParaRPr lang="de-DE" sz="1300" dirty="0">
              <a:solidFill>
                <a:srgbClr val="000000"/>
              </a:solidFill>
              <a:latin typeface="Calibri" panose="020F0502020204030204" pitchFamily="34" charset="0"/>
              <a:ea typeface="Lucida Sans Unicode" pitchFamily="2"/>
              <a:cs typeface="Tahoma" pitchFamily="2"/>
            </a:endParaRPr>
          </a:p>
        </p:txBody>
      </p:sp>
      <p:sp>
        <p:nvSpPr>
          <p:cNvPr id="3" name="Folienbildplatzhalter 2"/>
          <p:cNvSpPr>
            <a:spLocks noGrp="1" noRot="1" noChangeAspect="1"/>
          </p:cNvSpPr>
          <p:nvPr>
            <p:ph type="sldImg"/>
          </p:nvPr>
        </p:nvSpPr>
        <p:spPr>
          <a:xfrm>
            <a:off x="169863" y="798513"/>
            <a:ext cx="6807200" cy="3830637"/>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73872" y="4867254"/>
            <a:ext cx="5194623" cy="285461"/>
          </a:xfrm>
          <a:ln w="9363">
            <a:solidFill>
              <a:srgbClr val="000000"/>
            </a:solidFill>
            <a:prstDash val="solid"/>
            <a:miter/>
          </a:ln>
        </p:spPr>
        <p:txBody>
          <a:bodyPr lIns="99830" tIns="49910" rIns="99830" bIns="4991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Klarer 7m,</a:t>
            </a:r>
            <a:r>
              <a:rPr lang="de-DE" baseline="0" dirty="0"/>
              <a:t> Schütze wird im Torschuss absichtlich gefoult</a:t>
            </a:r>
            <a:endParaRPr lang="de-DE" dirty="0"/>
          </a:p>
        </p:txBody>
      </p:sp>
    </p:spTree>
    <p:extLst>
      <p:ext uri="{BB962C8B-B14F-4D97-AF65-F5344CB8AC3E}">
        <p14:creationId xmlns:p14="http://schemas.microsoft.com/office/powerpoint/2010/main" val="2879716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4022321" y="9722452"/>
            <a:ext cx="3075113" cy="51228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9830" tIns="49910" rIns="99830" bIns="49910" anchor="b" anchorCtr="0" compatLnSpc="0"/>
          <a:lstStyle/>
          <a:p>
            <a:pPr algn="r" defTabSz="990478">
              <a:defRPr sz="1800" b="0" i="0" u="none" strike="noStrike" kern="0" cap="none" spc="0" baseline="0">
                <a:solidFill>
                  <a:srgbClr val="000000"/>
                </a:solidFill>
                <a:uFillTx/>
              </a:defRPr>
            </a:pPr>
            <a:fld id="{A59B18E3-8F14-4484-816B-9F9E15E41274}" type="slidenum">
              <a:rPr/>
              <a:pPr algn="r" defTabSz="990478">
                <a:defRPr sz="1800" b="0" i="0" u="none" strike="noStrike" kern="0" cap="none" spc="0" baseline="0">
                  <a:solidFill>
                    <a:srgbClr val="000000"/>
                  </a:solidFill>
                  <a:uFillTx/>
                </a:defRPr>
              </a:pPr>
              <a:t>35</a:t>
            </a:fld>
            <a:endParaRPr lang="de-DE" sz="1300" dirty="0">
              <a:solidFill>
                <a:srgbClr val="000000"/>
              </a:solidFill>
              <a:latin typeface="Calibri" panose="020F0502020204030204" pitchFamily="34" charset="0"/>
              <a:ea typeface="Lucida Sans Unicode" pitchFamily="2"/>
              <a:cs typeface="Tahoma" pitchFamily="2"/>
            </a:endParaRPr>
          </a:p>
        </p:txBody>
      </p:sp>
      <p:sp>
        <p:nvSpPr>
          <p:cNvPr id="3" name="Folienbildplatzhalter 2"/>
          <p:cNvSpPr>
            <a:spLocks noGrp="1" noRot="1" noChangeAspect="1"/>
          </p:cNvSpPr>
          <p:nvPr>
            <p:ph type="sldImg"/>
          </p:nvPr>
        </p:nvSpPr>
        <p:spPr>
          <a:xfrm>
            <a:off x="169863" y="798513"/>
            <a:ext cx="6807200" cy="3830637"/>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73872" y="4867254"/>
            <a:ext cx="5194623" cy="285461"/>
          </a:xfrm>
          <a:ln w="9363">
            <a:solidFill>
              <a:srgbClr val="000000"/>
            </a:solidFill>
            <a:prstDash val="solid"/>
            <a:miter/>
          </a:ln>
        </p:spPr>
        <p:txBody>
          <a:bodyPr lIns="99830" tIns="49910" rIns="99830" bIns="49910">
            <a:spAutoFit/>
          </a:bodyPr>
          <a:lstStyle/>
          <a:p>
            <a:endParaRPr lang="de-DE" dirty="0"/>
          </a:p>
        </p:txBody>
      </p:sp>
    </p:spTree>
    <p:extLst>
      <p:ext uri="{BB962C8B-B14F-4D97-AF65-F5344CB8AC3E}">
        <p14:creationId xmlns:p14="http://schemas.microsoft.com/office/powerpoint/2010/main" val="21909594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4022321" y="9722452"/>
            <a:ext cx="3075113" cy="51228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9830" tIns="49910" rIns="99830" bIns="49910" anchor="b" anchorCtr="0" compatLnSpc="0"/>
          <a:lstStyle/>
          <a:p>
            <a:pPr algn="r" defTabSz="990478">
              <a:defRPr sz="1800" b="0" i="0" u="none" strike="noStrike" kern="0" cap="none" spc="0" baseline="0">
                <a:solidFill>
                  <a:srgbClr val="000000"/>
                </a:solidFill>
                <a:uFillTx/>
              </a:defRPr>
            </a:pPr>
            <a:fld id="{A59B18E3-8F14-4484-816B-9F9E15E41274}" type="slidenum">
              <a:rPr/>
              <a:pPr algn="r" defTabSz="990478">
                <a:defRPr sz="1800" b="0" i="0" u="none" strike="noStrike" kern="0" cap="none" spc="0" baseline="0">
                  <a:solidFill>
                    <a:srgbClr val="000000"/>
                  </a:solidFill>
                  <a:uFillTx/>
                </a:defRPr>
              </a:pPr>
              <a:t>36</a:t>
            </a:fld>
            <a:endParaRPr lang="de-DE" sz="1300" dirty="0">
              <a:solidFill>
                <a:srgbClr val="000000"/>
              </a:solidFill>
              <a:latin typeface="Calibri" panose="020F0502020204030204" pitchFamily="34" charset="0"/>
              <a:ea typeface="Lucida Sans Unicode" pitchFamily="2"/>
              <a:cs typeface="Tahoma" pitchFamily="2"/>
            </a:endParaRPr>
          </a:p>
        </p:txBody>
      </p:sp>
      <p:sp>
        <p:nvSpPr>
          <p:cNvPr id="3" name="Folienbildplatzhalter 2"/>
          <p:cNvSpPr>
            <a:spLocks noGrp="1" noRot="1" noChangeAspect="1"/>
          </p:cNvSpPr>
          <p:nvPr>
            <p:ph type="sldImg"/>
          </p:nvPr>
        </p:nvSpPr>
        <p:spPr>
          <a:xfrm>
            <a:off x="169863" y="798513"/>
            <a:ext cx="6807200" cy="3830637"/>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73872" y="4867254"/>
            <a:ext cx="5194623" cy="285461"/>
          </a:xfrm>
          <a:ln w="9363">
            <a:solidFill>
              <a:srgbClr val="000000"/>
            </a:solidFill>
            <a:prstDash val="solid"/>
            <a:miter/>
          </a:ln>
        </p:spPr>
        <p:txBody>
          <a:bodyPr lIns="99830" tIns="49910" rIns="99830" bIns="49910">
            <a:spAutoFit/>
          </a:bodyPr>
          <a:lstStyle/>
          <a:p>
            <a:r>
              <a:rPr lang="de-DE" dirty="0"/>
              <a:t>Klar ins Brett spielen.</a:t>
            </a:r>
            <a:r>
              <a:rPr lang="de-DE" baseline="0" dirty="0"/>
              <a:t> Freischlag für die Verteidiger.</a:t>
            </a:r>
          </a:p>
        </p:txBody>
      </p:sp>
    </p:spTree>
    <p:extLst>
      <p:ext uri="{BB962C8B-B14F-4D97-AF65-F5344CB8AC3E}">
        <p14:creationId xmlns:p14="http://schemas.microsoft.com/office/powerpoint/2010/main" val="861980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4022321" y="9722452"/>
            <a:ext cx="3075113" cy="51228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9830" tIns="49910" rIns="99830" bIns="49910" anchor="b" anchorCtr="0" compatLnSpc="0"/>
          <a:lstStyle/>
          <a:p>
            <a:pPr algn="r" defTabSz="990478">
              <a:defRPr sz="1800" b="0" i="0" u="none" strike="noStrike" kern="0" cap="none" spc="0" baseline="0">
                <a:solidFill>
                  <a:srgbClr val="000000"/>
                </a:solidFill>
                <a:uFillTx/>
              </a:defRPr>
            </a:pPr>
            <a:fld id="{A59B18E3-8F14-4484-816B-9F9E15E41274}" type="slidenum">
              <a:rPr/>
              <a:pPr algn="r" defTabSz="990478">
                <a:defRPr sz="1800" b="0" i="0" u="none" strike="noStrike" kern="0" cap="none" spc="0" baseline="0">
                  <a:solidFill>
                    <a:srgbClr val="000000"/>
                  </a:solidFill>
                  <a:uFillTx/>
                </a:defRPr>
              </a:pPr>
              <a:t>37</a:t>
            </a:fld>
            <a:endParaRPr lang="de-DE" sz="1300" dirty="0">
              <a:solidFill>
                <a:srgbClr val="000000"/>
              </a:solidFill>
              <a:latin typeface="Calibri" panose="020F0502020204030204" pitchFamily="34" charset="0"/>
              <a:ea typeface="Lucida Sans Unicode" pitchFamily="2"/>
              <a:cs typeface="Tahoma" pitchFamily="2"/>
            </a:endParaRPr>
          </a:p>
        </p:txBody>
      </p:sp>
      <p:sp>
        <p:nvSpPr>
          <p:cNvPr id="3" name="Folienbildplatzhalter 2"/>
          <p:cNvSpPr>
            <a:spLocks noGrp="1" noRot="1" noChangeAspect="1"/>
          </p:cNvSpPr>
          <p:nvPr>
            <p:ph type="sldImg"/>
          </p:nvPr>
        </p:nvSpPr>
        <p:spPr>
          <a:xfrm>
            <a:off x="169863" y="798513"/>
            <a:ext cx="6807200" cy="3830637"/>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73872" y="4867254"/>
            <a:ext cx="5194623" cy="285461"/>
          </a:xfrm>
          <a:ln w="9363">
            <a:solidFill>
              <a:srgbClr val="000000"/>
            </a:solidFill>
            <a:prstDash val="solid"/>
            <a:miter/>
          </a:ln>
        </p:spPr>
        <p:txBody>
          <a:bodyPr lIns="99830" tIns="49910" rIns="99830" bIns="49910">
            <a:spAutoFit/>
          </a:bodyPr>
          <a:lstStyle/>
          <a:p>
            <a:endParaRPr lang="de-DE" dirty="0"/>
          </a:p>
        </p:txBody>
      </p:sp>
    </p:spTree>
    <p:extLst>
      <p:ext uri="{BB962C8B-B14F-4D97-AF65-F5344CB8AC3E}">
        <p14:creationId xmlns:p14="http://schemas.microsoft.com/office/powerpoint/2010/main" val="26819102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5605" y="8686415"/>
            <a:ext cx="2970592" cy="45769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2162" tIns="46076" rIns="92162" bIns="46076" anchor="b" anchorCtr="0" compatLnSpc="0"/>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59B18E3-8F14-4484-816B-9F9E15E41274}" type="slidenum">
              <a:rPr/>
              <a:t>38</a:t>
            </a:fld>
            <a:endParaRPr lang="de-DE" sz="1200" b="0" i="0" u="none" strike="noStrike" kern="1200" cap="none" spc="0" baseline="0" dirty="0">
              <a:solidFill>
                <a:srgbClr val="000000"/>
              </a:solidFill>
              <a:uFillTx/>
              <a:latin typeface="Calibri" panose="020F0502020204030204" pitchFamily="34" charset="0"/>
              <a:ea typeface="Lucida Sans Unicode" pitchFamily="2"/>
              <a:cs typeface="Tahoma" pitchFamily="2"/>
            </a:endParaRPr>
          </a:p>
        </p:txBody>
      </p:sp>
      <p:sp>
        <p:nvSpPr>
          <p:cNvPr id="3" name="Folienbildplatzhalter 2"/>
          <p:cNvSpPr>
            <a:spLocks noGrp="1" noRot="1" noChangeAspect="1"/>
          </p:cNvSpPr>
          <p:nvPr>
            <p:ph type="sldImg"/>
          </p:nvPr>
        </p:nvSpPr>
        <p:spPr>
          <a:xfrm>
            <a:off x="411163" y="712788"/>
            <a:ext cx="6081712" cy="3422650"/>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40771" y="4348593"/>
            <a:ext cx="5018062" cy="277721"/>
          </a:xfrm>
          <a:ln w="9363">
            <a:solidFill>
              <a:srgbClr val="000000"/>
            </a:solidFill>
            <a:prstDash val="solid"/>
            <a:miter/>
          </a:ln>
        </p:spPr>
        <p:txBody>
          <a:bodyPr lIns="92162" tIns="46076" rIns="92162" bIns="46076">
            <a:spAutoFit/>
          </a:bodyPr>
          <a:lstStyle/>
          <a:p>
            <a:endParaRPr lang="de-DE" dirty="0"/>
          </a:p>
        </p:txBody>
      </p:sp>
    </p:spTree>
    <p:extLst>
      <p:ext uri="{BB962C8B-B14F-4D97-AF65-F5344CB8AC3E}">
        <p14:creationId xmlns:p14="http://schemas.microsoft.com/office/powerpoint/2010/main" val="4028382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diesem Video geht es hauptsächlich um das Stellungsspiel der Schiedsrichter. Der</a:t>
            </a:r>
            <a:r>
              <a:rPr lang="de-DE" baseline="0" dirty="0"/>
              <a:t> gegenüberliegende SR steht viel zu aufgerückt, am Anfang dieser Szene müsste dieser schon fast an der Grundlinie stehen.</a:t>
            </a:r>
            <a:endParaRPr lang="de-DE" dirty="0"/>
          </a:p>
          <a:p>
            <a:r>
              <a:rPr lang="de-DE" dirty="0"/>
              <a:t>Weiteres:</a:t>
            </a:r>
          </a:p>
          <a:p>
            <a:r>
              <a:rPr lang="de-DE" dirty="0"/>
              <a:t>Schrubber von der weißen Verteidigerin</a:t>
            </a:r>
          </a:p>
          <a:p>
            <a:r>
              <a:rPr lang="de-DE" dirty="0"/>
              <a:t>Die Ecke am Schluss würden wir vom</a:t>
            </a:r>
            <a:r>
              <a:rPr lang="de-DE" baseline="0" dirty="0"/>
              <a:t> BHV-SRA </a:t>
            </a:r>
            <a:r>
              <a:rPr lang="de-DE" dirty="0"/>
              <a:t>nicht geben,</a:t>
            </a:r>
            <a:r>
              <a:rPr lang="de-DE" baseline="0" dirty="0"/>
              <a:t> 1) in die Rückhand 2) zu schwach 3) Brett war nicht am Boden</a:t>
            </a:r>
            <a:endParaRPr lang="de-DE" dirty="0"/>
          </a:p>
        </p:txBody>
      </p:sp>
      <p:sp>
        <p:nvSpPr>
          <p:cNvPr id="4" name="Foliennummernplatzhalter 3"/>
          <p:cNvSpPr>
            <a:spLocks noGrp="1"/>
          </p:cNvSpPr>
          <p:nvPr>
            <p:ph type="sldNum" sz="quarter" idx="10"/>
          </p:nvPr>
        </p:nvSpPr>
        <p:spPr/>
        <p:txBody>
          <a:bodyPr/>
          <a:lstStyle/>
          <a:p>
            <a:fld id="{B16EF702-96A9-4FA4-9E3C-E42E892B7918}" type="slidenum">
              <a:rPr lang="de-DE" smtClean="0"/>
              <a:t>8</a:t>
            </a:fld>
            <a:endParaRPr lang="de-DE" dirty="0"/>
          </a:p>
        </p:txBody>
      </p:sp>
    </p:spTree>
    <p:extLst>
      <p:ext uri="{BB962C8B-B14F-4D97-AF65-F5344CB8AC3E}">
        <p14:creationId xmlns:p14="http://schemas.microsoft.com/office/powerpoint/2010/main" val="1915436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5605" y="8686415"/>
            <a:ext cx="2970592" cy="45769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2162" tIns="46076" rIns="92162" bIns="46076" anchor="b" anchorCtr="0" compatLnSpc="0"/>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59B18E3-8F14-4484-816B-9F9E15E41274}" type="slidenum">
              <a:rPr/>
              <a:t>42</a:t>
            </a:fld>
            <a:endParaRPr lang="de-DE" sz="1200" b="0" i="0" u="none" strike="noStrike" kern="1200" cap="none" spc="0" baseline="0" dirty="0">
              <a:solidFill>
                <a:srgbClr val="000000"/>
              </a:solidFill>
              <a:uFillTx/>
              <a:latin typeface="Calibri" panose="020F0502020204030204" pitchFamily="34" charset="0"/>
              <a:ea typeface="Lucida Sans Unicode" pitchFamily="2"/>
              <a:cs typeface="Tahoma" pitchFamily="2"/>
            </a:endParaRPr>
          </a:p>
        </p:txBody>
      </p:sp>
      <p:sp>
        <p:nvSpPr>
          <p:cNvPr id="3" name="Folienbildplatzhalter 2"/>
          <p:cNvSpPr>
            <a:spLocks noGrp="1" noRot="1" noChangeAspect="1"/>
          </p:cNvSpPr>
          <p:nvPr>
            <p:ph type="sldImg"/>
          </p:nvPr>
        </p:nvSpPr>
        <p:spPr>
          <a:xfrm>
            <a:off x="411163" y="712788"/>
            <a:ext cx="6081712" cy="3422650"/>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40771" y="4348593"/>
            <a:ext cx="5018062" cy="277721"/>
          </a:xfrm>
          <a:ln w="9363">
            <a:solidFill>
              <a:srgbClr val="000000"/>
            </a:solidFill>
            <a:prstDash val="solid"/>
            <a:miter/>
          </a:ln>
        </p:spPr>
        <p:txBody>
          <a:bodyPr lIns="92162" tIns="46076" rIns="92162" bIns="46076">
            <a:spAutoFit/>
          </a:bodyPr>
          <a:lstStyle/>
          <a:p>
            <a:endParaRPr lang="de-DE" dirty="0"/>
          </a:p>
        </p:txBody>
      </p:sp>
    </p:spTree>
    <p:extLst>
      <p:ext uri="{BB962C8B-B14F-4D97-AF65-F5344CB8AC3E}">
        <p14:creationId xmlns:p14="http://schemas.microsoft.com/office/powerpoint/2010/main" val="14063726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5605" y="8686415"/>
            <a:ext cx="2970592" cy="45769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2162" tIns="46076" rIns="92162" bIns="46076" anchor="b" anchorCtr="0" compatLnSpc="0"/>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59B18E3-8F14-4484-816B-9F9E15E41274}" type="slidenum">
              <a:rPr/>
              <a:t>43</a:t>
            </a:fld>
            <a:endParaRPr lang="de-DE" sz="1200" b="0" i="0" u="none" strike="noStrike" kern="1200" cap="none" spc="0" baseline="0" dirty="0">
              <a:solidFill>
                <a:srgbClr val="000000"/>
              </a:solidFill>
              <a:uFillTx/>
              <a:latin typeface="Calibri" panose="020F0502020204030204" pitchFamily="34" charset="0"/>
              <a:ea typeface="Lucida Sans Unicode" pitchFamily="2"/>
              <a:cs typeface="Tahoma" pitchFamily="2"/>
            </a:endParaRPr>
          </a:p>
        </p:txBody>
      </p:sp>
      <p:sp>
        <p:nvSpPr>
          <p:cNvPr id="3" name="Folienbildplatzhalter 2"/>
          <p:cNvSpPr>
            <a:spLocks noGrp="1" noRot="1" noChangeAspect="1"/>
          </p:cNvSpPr>
          <p:nvPr>
            <p:ph type="sldImg"/>
          </p:nvPr>
        </p:nvSpPr>
        <p:spPr>
          <a:xfrm>
            <a:off x="411163" y="712788"/>
            <a:ext cx="6081712" cy="3422650"/>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40771" y="4348593"/>
            <a:ext cx="5018062" cy="277721"/>
          </a:xfrm>
          <a:ln w="9363">
            <a:solidFill>
              <a:srgbClr val="000000"/>
            </a:solidFill>
            <a:prstDash val="solid"/>
            <a:miter/>
          </a:ln>
        </p:spPr>
        <p:txBody>
          <a:bodyPr lIns="92162" tIns="46076" rIns="92162" bIns="46076">
            <a:spAutoFit/>
          </a:bodyPr>
          <a:lstStyle/>
          <a:p>
            <a:endParaRPr lang="de-DE" dirty="0"/>
          </a:p>
        </p:txBody>
      </p:sp>
    </p:spTree>
    <p:extLst>
      <p:ext uri="{BB962C8B-B14F-4D97-AF65-F5344CB8AC3E}">
        <p14:creationId xmlns:p14="http://schemas.microsoft.com/office/powerpoint/2010/main" val="1539525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4022321" y="9722452"/>
            <a:ext cx="3075113" cy="51228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9830" tIns="49910" rIns="99830" bIns="49910" anchor="b" anchorCtr="0" compatLnSpc="0"/>
          <a:lstStyle/>
          <a:p>
            <a:pPr algn="r" defTabSz="990478">
              <a:defRPr sz="1800" b="0" i="0" u="none" strike="noStrike" kern="0" cap="none" spc="0" baseline="0">
                <a:solidFill>
                  <a:srgbClr val="000000"/>
                </a:solidFill>
                <a:uFillTx/>
              </a:defRPr>
            </a:pPr>
            <a:fld id="{A59B18E3-8F14-4484-816B-9F9E15E41274}" type="slidenum">
              <a:rPr/>
              <a:pPr algn="r" defTabSz="990478">
                <a:defRPr sz="1800" b="0" i="0" u="none" strike="noStrike" kern="0" cap="none" spc="0" baseline="0">
                  <a:solidFill>
                    <a:srgbClr val="000000"/>
                  </a:solidFill>
                  <a:uFillTx/>
                </a:defRPr>
              </a:pPr>
              <a:t>44</a:t>
            </a:fld>
            <a:endParaRPr lang="de-DE" sz="1300" dirty="0">
              <a:solidFill>
                <a:srgbClr val="000000"/>
              </a:solidFill>
              <a:latin typeface="Calibri" panose="020F0502020204030204" pitchFamily="34" charset="0"/>
              <a:ea typeface="Lucida Sans Unicode" pitchFamily="2"/>
              <a:cs typeface="Tahoma" pitchFamily="2"/>
            </a:endParaRPr>
          </a:p>
        </p:txBody>
      </p:sp>
      <p:sp>
        <p:nvSpPr>
          <p:cNvPr id="3" name="Folienbildplatzhalter 2"/>
          <p:cNvSpPr>
            <a:spLocks noGrp="1" noRot="1" noChangeAspect="1"/>
          </p:cNvSpPr>
          <p:nvPr>
            <p:ph type="sldImg"/>
          </p:nvPr>
        </p:nvSpPr>
        <p:spPr>
          <a:xfrm>
            <a:off x="169863" y="798513"/>
            <a:ext cx="6807200" cy="3830637"/>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73872" y="4867254"/>
            <a:ext cx="5194623" cy="285461"/>
          </a:xfrm>
          <a:ln w="9363">
            <a:solidFill>
              <a:srgbClr val="000000"/>
            </a:solidFill>
            <a:prstDash val="solid"/>
            <a:miter/>
          </a:ln>
        </p:spPr>
        <p:txBody>
          <a:bodyPr lIns="99830" tIns="49910" rIns="99830" bIns="49910">
            <a:spAutoFit/>
          </a:bodyPr>
          <a:lstStyle/>
          <a:p>
            <a:endParaRPr lang="de-DE" dirty="0"/>
          </a:p>
        </p:txBody>
      </p:sp>
    </p:spTree>
    <p:extLst>
      <p:ext uri="{BB962C8B-B14F-4D97-AF65-F5344CB8AC3E}">
        <p14:creationId xmlns:p14="http://schemas.microsoft.com/office/powerpoint/2010/main" val="3848970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4022321" y="9722452"/>
            <a:ext cx="3075113" cy="51228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9830" tIns="49910" rIns="99830" bIns="49910" anchor="b" anchorCtr="0" compatLnSpc="0"/>
          <a:lstStyle/>
          <a:p>
            <a:pPr algn="r" defTabSz="990478">
              <a:defRPr sz="1800" b="0" i="0" u="none" strike="noStrike" kern="0" cap="none" spc="0" baseline="0">
                <a:solidFill>
                  <a:srgbClr val="000000"/>
                </a:solidFill>
                <a:uFillTx/>
              </a:defRPr>
            </a:pPr>
            <a:fld id="{A59B18E3-8F14-4484-816B-9F9E15E41274}" type="slidenum">
              <a:rPr/>
              <a:pPr algn="r" defTabSz="990478">
                <a:defRPr sz="1800" b="0" i="0" u="none" strike="noStrike" kern="0" cap="none" spc="0" baseline="0">
                  <a:solidFill>
                    <a:srgbClr val="000000"/>
                  </a:solidFill>
                  <a:uFillTx/>
                </a:defRPr>
              </a:pPr>
              <a:t>9</a:t>
            </a:fld>
            <a:endParaRPr lang="de-DE" sz="1300" dirty="0">
              <a:solidFill>
                <a:srgbClr val="000000"/>
              </a:solidFill>
              <a:latin typeface="Calibri" panose="020F0502020204030204" pitchFamily="34" charset="0"/>
              <a:ea typeface="Lucida Sans Unicode" pitchFamily="2"/>
              <a:cs typeface="Tahoma" pitchFamily="2"/>
            </a:endParaRPr>
          </a:p>
        </p:txBody>
      </p:sp>
      <p:sp>
        <p:nvSpPr>
          <p:cNvPr id="3" name="Folienbildplatzhalter 2"/>
          <p:cNvSpPr>
            <a:spLocks noGrp="1" noRot="1" noChangeAspect="1"/>
          </p:cNvSpPr>
          <p:nvPr>
            <p:ph type="sldImg"/>
          </p:nvPr>
        </p:nvSpPr>
        <p:spPr>
          <a:xfrm>
            <a:off x="169863" y="798513"/>
            <a:ext cx="6807200" cy="3830637"/>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73872" y="4867254"/>
            <a:ext cx="5194623" cy="285461"/>
          </a:xfrm>
          <a:ln w="9363">
            <a:solidFill>
              <a:srgbClr val="000000"/>
            </a:solidFill>
            <a:prstDash val="solid"/>
            <a:miter/>
          </a:ln>
        </p:spPr>
        <p:txBody>
          <a:bodyPr lIns="99830" tIns="49910" rIns="99830" bIns="49910">
            <a:spAutoFit/>
          </a:bodyPr>
          <a:lstStyle/>
          <a:p>
            <a:endParaRPr lang="de-DE" dirty="0"/>
          </a:p>
        </p:txBody>
      </p:sp>
    </p:spTree>
    <p:extLst>
      <p:ext uri="{BB962C8B-B14F-4D97-AF65-F5344CB8AC3E}">
        <p14:creationId xmlns:p14="http://schemas.microsoft.com/office/powerpoint/2010/main" val="3138883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4022321" y="9722452"/>
            <a:ext cx="3075113" cy="51228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9830" tIns="49910" rIns="99830" bIns="49910" anchor="b" anchorCtr="0" compatLnSpc="0"/>
          <a:lstStyle/>
          <a:p>
            <a:pPr algn="r" defTabSz="990478">
              <a:defRPr sz="1800" b="0" i="0" u="none" strike="noStrike" kern="0" cap="none" spc="0" baseline="0">
                <a:solidFill>
                  <a:srgbClr val="000000"/>
                </a:solidFill>
                <a:uFillTx/>
              </a:defRPr>
            </a:pPr>
            <a:fld id="{A59B18E3-8F14-4484-816B-9F9E15E41274}" type="slidenum">
              <a:rPr/>
              <a:pPr algn="r" defTabSz="990478">
                <a:defRPr sz="1800" b="0" i="0" u="none" strike="noStrike" kern="0" cap="none" spc="0" baseline="0">
                  <a:solidFill>
                    <a:srgbClr val="000000"/>
                  </a:solidFill>
                  <a:uFillTx/>
                </a:defRPr>
              </a:pPr>
              <a:t>11</a:t>
            </a:fld>
            <a:endParaRPr lang="de-DE" sz="1300" dirty="0">
              <a:solidFill>
                <a:srgbClr val="000000"/>
              </a:solidFill>
              <a:latin typeface="Calibri" panose="020F0502020204030204" pitchFamily="34" charset="0"/>
              <a:ea typeface="Lucida Sans Unicode" pitchFamily="2"/>
              <a:cs typeface="Tahoma" pitchFamily="2"/>
            </a:endParaRPr>
          </a:p>
        </p:txBody>
      </p:sp>
      <p:sp>
        <p:nvSpPr>
          <p:cNvPr id="3" name="Folienbildplatzhalter 2"/>
          <p:cNvSpPr>
            <a:spLocks noGrp="1" noRot="1" noChangeAspect="1"/>
          </p:cNvSpPr>
          <p:nvPr>
            <p:ph type="sldImg"/>
          </p:nvPr>
        </p:nvSpPr>
        <p:spPr>
          <a:xfrm>
            <a:off x="169863" y="798513"/>
            <a:ext cx="6807200" cy="3830637"/>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73872" y="4867254"/>
            <a:ext cx="5194623" cy="285461"/>
          </a:xfrm>
          <a:ln w="9363">
            <a:solidFill>
              <a:srgbClr val="000000"/>
            </a:solidFill>
            <a:prstDash val="solid"/>
            <a:miter/>
          </a:ln>
        </p:spPr>
        <p:txBody>
          <a:bodyPr lIns="99830" tIns="49910" rIns="99830" bIns="49910">
            <a:spAutoFit/>
          </a:bodyPr>
          <a:lstStyle/>
          <a:p>
            <a:endParaRPr lang="de-DE" dirty="0"/>
          </a:p>
        </p:txBody>
      </p:sp>
    </p:spTree>
    <p:extLst>
      <p:ext uri="{BB962C8B-B14F-4D97-AF65-F5344CB8AC3E}">
        <p14:creationId xmlns:p14="http://schemas.microsoft.com/office/powerpoint/2010/main" val="892585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4022321" y="9722452"/>
            <a:ext cx="3075113" cy="51228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9830" tIns="49910" rIns="99830" bIns="49910" anchor="b" anchorCtr="0" compatLnSpc="0"/>
          <a:lstStyle/>
          <a:p>
            <a:pPr algn="r" defTabSz="990478">
              <a:defRPr sz="1800" b="0" i="0" u="none" strike="noStrike" kern="0" cap="none" spc="0" baseline="0">
                <a:solidFill>
                  <a:srgbClr val="000000"/>
                </a:solidFill>
                <a:uFillTx/>
              </a:defRPr>
            </a:pPr>
            <a:fld id="{A59B18E3-8F14-4484-816B-9F9E15E41274}" type="slidenum">
              <a:rPr/>
              <a:pPr algn="r" defTabSz="990478">
                <a:defRPr sz="1800" b="0" i="0" u="none" strike="noStrike" kern="0" cap="none" spc="0" baseline="0">
                  <a:solidFill>
                    <a:srgbClr val="000000"/>
                  </a:solidFill>
                  <a:uFillTx/>
                </a:defRPr>
              </a:pPr>
              <a:t>12</a:t>
            </a:fld>
            <a:endParaRPr lang="de-DE" sz="1300" dirty="0">
              <a:solidFill>
                <a:srgbClr val="000000"/>
              </a:solidFill>
              <a:latin typeface="Calibri" panose="020F0502020204030204" pitchFamily="34" charset="0"/>
              <a:ea typeface="Lucida Sans Unicode" pitchFamily="2"/>
              <a:cs typeface="Tahoma" pitchFamily="2"/>
            </a:endParaRPr>
          </a:p>
        </p:txBody>
      </p:sp>
      <p:sp>
        <p:nvSpPr>
          <p:cNvPr id="3" name="Folienbildplatzhalter 2"/>
          <p:cNvSpPr>
            <a:spLocks noGrp="1" noRot="1" noChangeAspect="1"/>
          </p:cNvSpPr>
          <p:nvPr>
            <p:ph type="sldImg"/>
          </p:nvPr>
        </p:nvSpPr>
        <p:spPr>
          <a:xfrm>
            <a:off x="169863" y="798513"/>
            <a:ext cx="6807200" cy="3830637"/>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73872" y="4867254"/>
            <a:ext cx="5194623" cy="285461"/>
          </a:xfrm>
          <a:ln w="9363">
            <a:solidFill>
              <a:srgbClr val="000000"/>
            </a:solidFill>
            <a:prstDash val="solid"/>
            <a:miter/>
          </a:ln>
        </p:spPr>
        <p:txBody>
          <a:bodyPr lIns="99830" tIns="49910" rIns="99830" bIns="49910">
            <a:spAutoFit/>
          </a:bodyPr>
          <a:lstStyle/>
          <a:p>
            <a:r>
              <a:rPr lang="de-DE" dirty="0"/>
              <a:t>Am Beispiel erklären:</a:t>
            </a:r>
          </a:p>
          <a:p>
            <a:r>
              <a:rPr lang="de-DE" dirty="0"/>
              <a:t>Abschlag: wenn der Ball bei Punkt A über die Grundlinie durch den Angreifer gespielt wird. Dann kann der Abschlag an Punkt A, D oder auf der gedachten Linie zwischen Punkt A und D aus geführt werden.</a:t>
            </a:r>
          </a:p>
          <a:p>
            <a:endParaRPr lang="de-DE" dirty="0"/>
          </a:p>
          <a:p>
            <a:r>
              <a:rPr lang="de-DE" dirty="0"/>
              <a:t>Freischlag: wenn am Punkt A auf Freischlag für den Verteidiger entschieden wurde. Dann kann der Freischlag an beliebiger Stelle im Schusskreis ausgeführt werden. Der Freischlag kann auch außerhalb des Schusskreises erfolgen, hierbei ist zu beachten das er auf einer gedachten Linie nach vorne verlegt werden muss; hier ist es Punkt D. Wenn der Freischlag Außerhalb vom Schusskreis gepfiffen wird dann kann er nicht innerhalb aus geführt werden und mx. auf Schusskreishöhe vorverlegt werden.</a:t>
            </a:r>
          </a:p>
        </p:txBody>
      </p:sp>
    </p:spTree>
    <p:extLst>
      <p:ext uri="{BB962C8B-B14F-4D97-AF65-F5344CB8AC3E}">
        <p14:creationId xmlns:p14="http://schemas.microsoft.com/office/powerpoint/2010/main" val="690747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4022321" y="9722452"/>
            <a:ext cx="3075113" cy="51228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9830" tIns="49910" rIns="99830" bIns="49910" anchor="b" anchorCtr="0" compatLnSpc="0"/>
          <a:lstStyle/>
          <a:p>
            <a:pPr algn="r" defTabSz="990478">
              <a:defRPr sz="1800" b="0" i="0" u="none" strike="noStrike" kern="0" cap="none" spc="0" baseline="0">
                <a:solidFill>
                  <a:srgbClr val="000000"/>
                </a:solidFill>
                <a:uFillTx/>
              </a:defRPr>
            </a:pPr>
            <a:fld id="{A59B18E3-8F14-4484-816B-9F9E15E41274}" type="slidenum">
              <a:rPr/>
              <a:pPr algn="r" defTabSz="990478">
                <a:defRPr sz="1800" b="0" i="0" u="none" strike="noStrike" kern="0" cap="none" spc="0" baseline="0">
                  <a:solidFill>
                    <a:srgbClr val="000000"/>
                  </a:solidFill>
                  <a:uFillTx/>
                </a:defRPr>
              </a:pPr>
              <a:t>13</a:t>
            </a:fld>
            <a:endParaRPr lang="de-DE" sz="1300" dirty="0">
              <a:solidFill>
                <a:srgbClr val="000000"/>
              </a:solidFill>
              <a:latin typeface="Calibri" panose="020F0502020204030204" pitchFamily="34" charset="0"/>
              <a:ea typeface="Lucida Sans Unicode" pitchFamily="2"/>
              <a:cs typeface="Tahoma" pitchFamily="2"/>
            </a:endParaRPr>
          </a:p>
        </p:txBody>
      </p:sp>
      <p:sp>
        <p:nvSpPr>
          <p:cNvPr id="3" name="Folienbildplatzhalter 2"/>
          <p:cNvSpPr>
            <a:spLocks noGrp="1" noRot="1" noChangeAspect="1"/>
          </p:cNvSpPr>
          <p:nvPr>
            <p:ph type="sldImg"/>
          </p:nvPr>
        </p:nvSpPr>
        <p:spPr>
          <a:xfrm>
            <a:off x="169863" y="798513"/>
            <a:ext cx="6807200" cy="3830637"/>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73872" y="4867254"/>
            <a:ext cx="5194623" cy="285461"/>
          </a:xfrm>
          <a:ln w="9363">
            <a:solidFill>
              <a:srgbClr val="000000"/>
            </a:solidFill>
            <a:prstDash val="solid"/>
            <a:miter/>
          </a:ln>
        </p:spPr>
        <p:txBody>
          <a:bodyPr lIns="99830" tIns="49910" rIns="99830" bIns="49910">
            <a:spAutoFit/>
          </a:bodyPr>
          <a:lstStyle/>
          <a:p>
            <a:endParaRPr lang="de-DE" dirty="0"/>
          </a:p>
        </p:txBody>
      </p:sp>
    </p:spTree>
    <p:extLst>
      <p:ext uri="{BB962C8B-B14F-4D97-AF65-F5344CB8AC3E}">
        <p14:creationId xmlns:p14="http://schemas.microsoft.com/office/powerpoint/2010/main" val="1563392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4022321" y="9722452"/>
            <a:ext cx="3075113" cy="51228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9830" tIns="49910" rIns="99830" bIns="49910" anchor="b" anchorCtr="0" compatLnSpc="0"/>
          <a:lstStyle/>
          <a:p>
            <a:pPr algn="r" defTabSz="990478">
              <a:defRPr sz="1800" b="0" i="0" u="none" strike="noStrike" kern="0" cap="none" spc="0" baseline="0">
                <a:solidFill>
                  <a:srgbClr val="000000"/>
                </a:solidFill>
                <a:uFillTx/>
              </a:defRPr>
            </a:pPr>
            <a:fld id="{A59B18E3-8F14-4484-816B-9F9E15E41274}" type="slidenum">
              <a:rPr/>
              <a:pPr algn="r" defTabSz="990478">
                <a:defRPr sz="1800" b="0" i="0" u="none" strike="noStrike" kern="0" cap="none" spc="0" baseline="0">
                  <a:solidFill>
                    <a:srgbClr val="000000"/>
                  </a:solidFill>
                  <a:uFillTx/>
                </a:defRPr>
              </a:pPr>
              <a:t>14</a:t>
            </a:fld>
            <a:endParaRPr lang="de-DE" sz="1300" dirty="0">
              <a:solidFill>
                <a:srgbClr val="000000"/>
              </a:solidFill>
              <a:latin typeface="Calibri" panose="020F0502020204030204" pitchFamily="34" charset="0"/>
              <a:ea typeface="Lucida Sans Unicode" pitchFamily="2"/>
              <a:cs typeface="Tahoma" pitchFamily="2"/>
            </a:endParaRPr>
          </a:p>
        </p:txBody>
      </p:sp>
      <p:sp>
        <p:nvSpPr>
          <p:cNvPr id="3" name="Folienbildplatzhalter 2"/>
          <p:cNvSpPr>
            <a:spLocks noGrp="1" noRot="1" noChangeAspect="1"/>
          </p:cNvSpPr>
          <p:nvPr>
            <p:ph type="sldImg"/>
          </p:nvPr>
        </p:nvSpPr>
        <p:spPr>
          <a:xfrm>
            <a:off x="169863" y="798513"/>
            <a:ext cx="6807200" cy="3830637"/>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73872" y="4867254"/>
            <a:ext cx="5194623" cy="285461"/>
          </a:xfrm>
          <a:ln w="9363">
            <a:solidFill>
              <a:srgbClr val="000000"/>
            </a:solidFill>
            <a:prstDash val="solid"/>
            <a:miter/>
          </a:ln>
        </p:spPr>
        <p:txBody>
          <a:bodyPr lIns="99830" tIns="49910" rIns="99830" bIns="49910">
            <a:spAutoFit/>
          </a:bodyPr>
          <a:lstStyle/>
          <a:p>
            <a:endParaRPr lang="de-DE" dirty="0"/>
          </a:p>
        </p:txBody>
      </p:sp>
    </p:spTree>
    <p:extLst>
      <p:ext uri="{BB962C8B-B14F-4D97-AF65-F5344CB8AC3E}">
        <p14:creationId xmlns:p14="http://schemas.microsoft.com/office/powerpoint/2010/main" val="3689562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4022321" y="9722452"/>
            <a:ext cx="3075113" cy="51228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9830" tIns="49910" rIns="99830" bIns="49910" anchor="b" anchorCtr="0" compatLnSpc="0"/>
          <a:lstStyle/>
          <a:p>
            <a:pPr algn="r" defTabSz="990478">
              <a:defRPr sz="1800" b="0" i="0" u="none" strike="noStrike" kern="0" cap="none" spc="0" baseline="0">
                <a:solidFill>
                  <a:srgbClr val="000000"/>
                </a:solidFill>
                <a:uFillTx/>
              </a:defRPr>
            </a:pPr>
            <a:fld id="{A59B18E3-8F14-4484-816B-9F9E15E41274}" type="slidenum">
              <a:rPr/>
              <a:pPr algn="r" defTabSz="990478">
                <a:defRPr sz="1800" b="0" i="0" u="none" strike="noStrike" kern="0" cap="none" spc="0" baseline="0">
                  <a:solidFill>
                    <a:srgbClr val="000000"/>
                  </a:solidFill>
                  <a:uFillTx/>
                </a:defRPr>
              </a:pPr>
              <a:t>15</a:t>
            </a:fld>
            <a:endParaRPr lang="de-DE" sz="1300" dirty="0">
              <a:solidFill>
                <a:srgbClr val="000000"/>
              </a:solidFill>
              <a:latin typeface="Calibri" panose="020F0502020204030204" pitchFamily="34" charset="0"/>
              <a:ea typeface="Lucida Sans Unicode" pitchFamily="2"/>
              <a:cs typeface="Tahoma" pitchFamily="2"/>
            </a:endParaRPr>
          </a:p>
        </p:txBody>
      </p:sp>
      <p:sp>
        <p:nvSpPr>
          <p:cNvPr id="3" name="Folienbildplatzhalter 2"/>
          <p:cNvSpPr>
            <a:spLocks noGrp="1" noRot="1" noChangeAspect="1"/>
          </p:cNvSpPr>
          <p:nvPr>
            <p:ph type="sldImg"/>
          </p:nvPr>
        </p:nvSpPr>
        <p:spPr>
          <a:xfrm>
            <a:off x="169863" y="798513"/>
            <a:ext cx="6807200" cy="3830637"/>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73872" y="4867254"/>
            <a:ext cx="5194623" cy="285461"/>
          </a:xfrm>
          <a:ln w="9363">
            <a:solidFill>
              <a:srgbClr val="000000"/>
            </a:solidFill>
            <a:prstDash val="solid"/>
            <a:miter/>
          </a:ln>
        </p:spPr>
        <p:txBody>
          <a:bodyPr lIns="99830" tIns="49910" rIns="99830" bIns="49910">
            <a:spAutoFit/>
          </a:bodyPr>
          <a:lstStyle/>
          <a:p>
            <a:endParaRPr lang="de-DE" dirty="0"/>
          </a:p>
        </p:txBody>
      </p:sp>
    </p:spTree>
    <p:extLst>
      <p:ext uri="{BB962C8B-B14F-4D97-AF65-F5344CB8AC3E}">
        <p14:creationId xmlns:p14="http://schemas.microsoft.com/office/powerpoint/2010/main" val="1100214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BF1C7F0C-3BDD-44E0-823E-2719222C7F15}" type="datetimeFigureOut">
              <a:rPr lang="de-DE" smtClean="0"/>
              <a:t>01.02.2022</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a:xfrm>
            <a:off x="8760296" y="6356351"/>
            <a:ext cx="2844800" cy="365125"/>
          </a:xfrm>
        </p:spPr>
        <p:txBody>
          <a:bodyPr/>
          <a:lstStyle/>
          <a:p>
            <a:fld id="{9B039722-80C2-448E-860E-5DABD1CD269A}" type="slidenum">
              <a:rPr lang="de-DE" smtClean="0"/>
              <a:t>‹Nr.›</a:t>
            </a:fld>
            <a:endParaRPr lang="de-DE" dirty="0"/>
          </a:p>
        </p:txBody>
      </p:sp>
    </p:spTree>
    <p:extLst>
      <p:ext uri="{BB962C8B-B14F-4D97-AF65-F5344CB8AC3E}">
        <p14:creationId xmlns:p14="http://schemas.microsoft.com/office/powerpoint/2010/main" val="2483471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BF1C7F0C-3BDD-44E0-823E-2719222C7F15}" type="datetimeFigureOut">
              <a:rPr lang="de-DE" smtClean="0"/>
              <a:t>01.02.2022</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9B039722-80C2-448E-860E-5DABD1CD269A}" type="slidenum">
              <a:rPr lang="de-DE" smtClean="0"/>
              <a:t>‹Nr.›</a:t>
            </a:fld>
            <a:endParaRPr lang="de-DE" dirty="0"/>
          </a:p>
        </p:txBody>
      </p:sp>
    </p:spTree>
    <p:extLst>
      <p:ext uri="{BB962C8B-B14F-4D97-AF65-F5344CB8AC3E}">
        <p14:creationId xmlns:p14="http://schemas.microsoft.com/office/powerpoint/2010/main" val="1200554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BF1C7F0C-3BDD-44E0-823E-2719222C7F15}" type="datetimeFigureOut">
              <a:rPr lang="de-DE" smtClean="0"/>
              <a:t>01.02.2022</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9B039722-80C2-448E-860E-5DABD1CD269A}" type="slidenum">
              <a:rPr lang="de-DE" smtClean="0"/>
              <a:t>‹Nr.›</a:t>
            </a:fld>
            <a:endParaRPr lang="de-DE" dirty="0"/>
          </a:p>
        </p:txBody>
      </p:sp>
    </p:spTree>
    <p:extLst>
      <p:ext uri="{BB962C8B-B14F-4D97-AF65-F5344CB8AC3E}">
        <p14:creationId xmlns:p14="http://schemas.microsoft.com/office/powerpoint/2010/main" val="1256549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el und Inhal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a:p>
        </p:txBody>
      </p:sp>
      <p:sp>
        <p:nvSpPr>
          <p:cNvPr id="12" name="Content Placeholder 2"/>
          <p:cNvSpPr>
            <a:spLocks noGrp="1"/>
          </p:cNvSpPr>
          <p:nvPr>
            <p:ph sz="quarter" idx="13"/>
          </p:nvPr>
        </p:nvSpPr>
        <p:spPr>
          <a:xfrm>
            <a:off x="913773" y="2367093"/>
            <a:ext cx="10363827" cy="342410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48A87A34-81AB-432B-8DAE-1953F412C126}" type="datetimeFigureOut">
              <a:rPr lang="en-US"/>
              <a:t>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a:t>‹Nr.›</a:t>
            </a:fld>
            <a:endParaRPr lang="en-US" dirty="0"/>
          </a:p>
        </p:txBody>
      </p:sp>
    </p:spTree>
    <p:extLst>
      <p:ext uri="{BB962C8B-B14F-4D97-AF65-F5344CB8AC3E}">
        <p14:creationId xmlns:p14="http://schemas.microsoft.com/office/powerpoint/2010/main" val="274473997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954000" y="144000"/>
            <a:ext cx="10620000" cy="792000"/>
          </a:xfrm>
        </p:spPr>
        <p:txBody>
          <a:bodyPr/>
          <a:lstStyle>
            <a:lvl1pPr algn="l">
              <a:defRPr sz="4000" b="1"/>
            </a:lvl1p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BF1C7F0C-3BDD-44E0-823E-2719222C7F15}" type="datetimeFigureOut">
              <a:rPr lang="de-DE" smtClean="0"/>
              <a:t>01.02.2022</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9B039722-80C2-448E-860E-5DABD1CD269A}" type="slidenum">
              <a:rPr lang="de-DE" smtClean="0"/>
              <a:t>‹Nr.›</a:t>
            </a:fld>
            <a:endParaRPr lang="de-DE" dirty="0"/>
          </a:p>
        </p:txBody>
      </p:sp>
    </p:spTree>
    <p:extLst>
      <p:ext uri="{BB962C8B-B14F-4D97-AF65-F5344CB8AC3E}">
        <p14:creationId xmlns:p14="http://schemas.microsoft.com/office/powerpoint/2010/main" val="798759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BF1C7F0C-3BDD-44E0-823E-2719222C7F15}" type="datetimeFigureOut">
              <a:rPr lang="de-DE" smtClean="0"/>
              <a:t>01.02.2022</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9B039722-80C2-448E-860E-5DABD1CD269A}" type="slidenum">
              <a:rPr lang="de-DE" smtClean="0"/>
              <a:t>‹Nr.›</a:t>
            </a:fld>
            <a:endParaRPr lang="de-DE" dirty="0"/>
          </a:p>
        </p:txBody>
      </p:sp>
    </p:spTree>
    <p:extLst>
      <p:ext uri="{BB962C8B-B14F-4D97-AF65-F5344CB8AC3E}">
        <p14:creationId xmlns:p14="http://schemas.microsoft.com/office/powerpoint/2010/main" val="2750121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BF1C7F0C-3BDD-44E0-823E-2719222C7F15}" type="datetimeFigureOut">
              <a:rPr lang="de-DE" smtClean="0"/>
              <a:t>01.02.2022</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9B039722-80C2-448E-860E-5DABD1CD269A}" type="slidenum">
              <a:rPr lang="de-DE" smtClean="0"/>
              <a:t>‹Nr.›</a:t>
            </a:fld>
            <a:endParaRPr lang="de-DE" dirty="0"/>
          </a:p>
        </p:txBody>
      </p:sp>
    </p:spTree>
    <p:extLst>
      <p:ext uri="{BB962C8B-B14F-4D97-AF65-F5344CB8AC3E}">
        <p14:creationId xmlns:p14="http://schemas.microsoft.com/office/powerpoint/2010/main" val="1374655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BF1C7F0C-3BDD-44E0-823E-2719222C7F15}" type="datetimeFigureOut">
              <a:rPr lang="de-DE" smtClean="0"/>
              <a:t>01.02.2022</a:t>
            </a:fld>
            <a:endParaRPr lang="de-DE" dirty="0"/>
          </a:p>
        </p:txBody>
      </p:sp>
      <p:sp>
        <p:nvSpPr>
          <p:cNvPr id="8" name="Fußzeilenplatzhalter 7"/>
          <p:cNvSpPr>
            <a:spLocks noGrp="1"/>
          </p:cNvSpPr>
          <p:nvPr>
            <p:ph type="ftr" sz="quarter" idx="11"/>
          </p:nvPr>
        </p:nvSpPr>
        <p:spPr/>
        <p:txBody>
          <a:bodyPr/>
          <a:lstStyle/>
          <a:p>
            <a:endParaRPr lang="de-DE" dirty="0"/>
          </a:p>
        </p:txBody>
      </p:sp>
      <p:sp>
        <p:nvSpPr>
          <p:cNvPr id="9" name="Foliennummernplatzhalter 8"/>
          <p:cNvSpPr>
            <a:spLocks noGrp="1"/>
          </p:cNvSpPr>
          <p:nvPr>
            <p:ph type="sldNum" sz="quarter" idx="12"/>
          </p:nvPr>
        </p:nvSpPr>
        <p:spPr/>
        <p:txBody>
          <a:bodyPr/>
          <a:lstStyle/>
          <a:p>
            <a:fld id="{9B039722-80C2-448E-860E-5DABD1CD269A}" type="slidenum">
              <a:rPr lang="de-DE" smtClean="0"/>
              <a:t>‹Nr.›</a:t>
            </a:fld>
            <a:endParaRPr lang="de-DE" dirty="0"/>
          </a:p>
        </p:txBody>
      </p:sp>
    </p:spTree>
    <p:extLst>
      <p:ext uri="{BB962C8B-B14F-4D97-AF65-F5344CB8AC3E}">
        <p14:creationId xmlns:p14="http://schemas.microsoft.com/office/powerpoint/2010/main" val="3240842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BF1C7F0C-3BDD-44E0-823E-2719222C7F15}" type="datetimeFigureOut">
              <a:rPr lang="de-DE" smtClean="0"/>
              <a:t>01.02.2022</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9B039722-80C2-448E-860E-5DABD1CD269A}" type="slidenum">
              <a:rPr lang="de-DE" smtClean="0"/>
              <a:t>‹Nr.›</a:t>
            </a:fld>
            <a:endParaRPr lang="de-DE" dirty="0"/>
          </a:p>
        </p:txBody>
      </p:sp>
    </p:spTree>
    <p:extLst>
      <p:ext uri="{BB962C8B-B14F-4D97-AF65-F5344CB8AC3E}">
        <p14:creationId xmlns:p14="http://schemas.microsoft.com/office/powerpoint/2010/main" val="4185678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F1C7F0C-3BDD-44E0-823E-2719222C7F15}" type="datetimeFigureOut">
              <a:rPr lang="de-DE" smtClean="0"/>
              <a:t>01.02.2022</a:t>
            </a:fld>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9B039722-80C2-448E-860E-5DABD1CD269A}" type="slidenum">
              <a:rPr lang="de-DE" smtClean="0"/>
              <a:t>‹Nr.›</a:t>
            </a:fld>
            <a:endParaRPr lang="de-DE" dirty="0"/>
          </a:p>
        </p:txBody>
      </p:sp>
    </p:spTree>
    <p:extLst>
      <p:ext uri="{BB962C8B-B14F-4D97-AF65-F5344CB8AC3E}">
        <p14:creationId xmlns:p14="http://schemas.microsoft.com/office/powerpoint/2010/main" val="719173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BF1C7F0C-3BDD-44E0-823E-2719222C7F15}" type="datetimeFigureOut">
              <a:rPr lang="de-DE" smtClean="0"/>
              <a:t>01.02.2022</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9B039722-80C2-448E-860E-5DABD1CD269A}" type="slidenum">
              <a:rPr lang="de-DE" smtClean="0"/>
              <a:t>‹Nr.›</a:t>
            </a:fld>
            <a:endParaRPr lang="de-DE" dirty="0"/>
          </a:p>
        </p:txBody>
      </p:sp>
    </p:spTree>
    <p:extLst>
      <p:ext uri="{BB962C8B-B14F-4D97-AF65-F5344CB8AC3E}">
        <p14:creationId xmlns:p14="http://schemas.microsoft.com/office/powerpoint/2010/main" val="3026936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BF1C7F0C-3BDD-44E0-823E-2719222C7F15}" type="datetimeFigureOut">
              <a:rPr lang="de-DE" smtClean="0"/>
              <a:t>01.02.2022</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9B039722-80C2-448E-860E-5DABD1CD269A}" type="slidenum">
              <a:rPr lang="de-DE" smtClean="0"/>
              <a:t>‹Nr.›</a:t>
            </a:fld>
            <a:endParaRPr lang="de-DE" dirty="0"/>
          </a:p>
        </p:txBody>
      </p:sp>
    </p:spTree>
    <p:extLst>
      <p:ext uri="{BB962C8B-B14F-4D97-AF65-F5344CB8AC3E}">
        <p14:creationId xmlns:p14="http://schemas.microsoft.com/office/powerpoint/2010/main" val="1154471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1C7F0C-3BDD-44E0-823E-2719222C7F15}" type="datetimeFigureOut">
              <a:rPr lang="de-DE" smtClean="0"/>
              <a:t>01.02.2022</a:t>
            </a:fld>
            <a:endParaRPr lang="de-DE" dirty="0"/>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039722-80C2-448E-860E-5DABD1CD269A}" type="slidenum">
              <a:rPr lang="de-DE" smtClean="0"/>
              <a:t>‹Nr.›</a:t>
            </a:fld>
            <a:endParaRPr lang="de-DE" dirty="0"/>
          </a:p>
        </p:txBody>
      </p:sp>
      <p:sp>
        <p:nvSpPr>
          <p:cNvPr id="8" name="Textfeld 7"/>
          <p:cNvSpPr txBox="1"/>
          <p:nvPr userDrawn="1"/>
        </p:nvSpPr>
        <p:spPr>
          <a:xfrm>
            <a:off x="1" y="6642556"/>
            <a:ext cx="5953874" cy="215444"/>
          </a:xfrm>
          <a:prstGeom prst="rect">
            <a:avLst/>
          </a:prstGeom>
          <a:noFill/>
        </p:spPr>
        <p:txBody>
          <a:bodyPr wrap="none" rtlCol="0">
            <a:spAutoFit/>
          </a:bodyPr>
          <a:lstStyle/>
          <a:p>
            <a:pPr marL="0" marR="0" indent="0" algn="l" defTabSz="356616" rtl="0" eaLnBrk="1" fontAlgn="auto" latinLnBrk="0" hangingPunct="1">
              <a:lnSpc>
                <a:spcPct val="100000"/>
              </a:lnSpc>
              <a:spcBef>
                <a:spcPts val="0"/>
              </a:spcBef>
              <a:spcAft>
                <a:spcPts val="0"/>
              </a:spcAft>
              <a:buClrTx/>
              <a:buSzTx/>
              <a:buFontTx/>
              <a:buNone/>
              <a:tabLst/>
              <a:defRPr/>
            </a:pPr>
            <a:r>
              <a:rPr lang="en-US" sz="800" dirty="0"/>
              <a:t>© BHV-SRA												Version 2.2	Jan 2022</a:t>
            </a:r>
          </a:p>
        </p:txBody>
      </p:sp>
      <p:sp>
        <p:nvSpPr>
          <p:cNvPr id="9" name="Slide Number Placeholder 5"/>
          <p:cNvSpPr txBox="1">
            <a:spLocks/>
          </p:cNvSpPr>
          <p:nvPr userDrawn="1"/>
        </p:nvSpPr>
        <p:spPr>
          <a:xfrm>
            <a:off x="9495645" y="6669360"/>
            <a:ext cx="1270000" cy="188640"/>
          </a:xfrm>
          <a:prstGeom prst="rect">
            <a:avLst/>
          </a:prstGeom>
        </p:spPr>
        <p:txBody>
          <a:bodyPr vert="horz" lIns="71323" tIns="35662" rIns="71323" bIns="35662" rtlCol="0" anchor="ctr"/>
          <a:lstStyle>
            <a:defPPr>
              <a:defRPr lang="en-US"/>
            </a:defPPr>
            <a:lvl1pPr marL="0" algn="r" defTabSz="356616" rtl="0" eaLnBrk="1" latinLnBrk="0" hangingPunct="1">
              <a:defRPr sz="800" kern="1200">
                <a:solidFill>
                  <a:schemeClr val="tx1"/>
                </a:solidFill>
                <a:latin typeface="+mn-lt"/>
                <a:ea typeface="+mn-ea"/>
                <a:cs typeface="+mn-cs"/>
              </a:defRPr>
            </a:lvl1pPr>
            <a:lvl2pPr marL="356616" algn="l" defTabSz="356616" rtl="0" eaLnBrk="1" latinLnBrk="0" hangingPunct="1">
              <a:defRPr sz="1400" kern="1200">
                <a:solidFill>
                  <a:schemeClr val="tx1"/>
                </a:solidFill>
                <a:latin typeface="+mn-lt"/>
                <a:ea typeface="+mn-ea"/>
                <a:cs typeface="+mn-cs"/>
              </a:defRPr>
            </a:lvl2pPr>
            <a:lvl3pPr marL="713232" algn="l" defTabSz="356616" rtl="0" eaLnBrk="1" latinLnBrk="0" hangingPunct="1">
              <a:defRPr sz="1400" kern="1200">
                <a:solidFill>
                  <a:schemeClr val="tx1"/>
                </a:solidFill>
                <a:latin typeface="+mn-lt"/>
                <a:ea typeface="+mn-ea"/>
                <a:cs typeface="+mn-cs"/>
              </a:defRPr>
            </a:lvl3pPr>
            <a:lvl4pPr marL="1069848" algn="l" defTabSz="356616" rtl="0" eaLnBrk="1" latinLnBrk="0" hangingPunct="1">
              <a:defRPr sz="1400" kern="1200">
                <a:solidFill>
                  <a:schemeClr val="tx1"/>
                </a:solidFill>
                <a:latin typeface="+mn-lt"/>
                <a:ea typeface="+mn-ea"/>
                <a:cs typeface="+mn-cs"/>
              </a:defRPr>
            </a:lvl4pPr>
            <a:lvl5pPr marL="1426464" algn="l" defTabSz="356616" rtl="0" eaLnBrk="1" latinLnBrk="0" hangingPunct="1">
              <a:defRPr sz="1400" kern="1200">
                <a:solidFill>
                  <a:schemeClr val="tx1"/>
                </a:solidFill>
                <a:latin typeface="+mn-lt"/>
                <a:ea typeface="+mn-ea"/>
                <a:cs typeface="+mn-cs"/>
              </a:defRPr>
            </a:lvl5pPr>
            <a:lvl6pPr marL="1783080" algn="l" defTabSz="356616" rtl="0" eaLnBrk="1" latinLnBrk="0" hangingPunct="1">
              <a:defRPr sz="1400" kern="1200">
                <a:solidFill>
                  <a:schemeClr val="tx1"/>
                </a:solidFill>
                <a:latin typeface="+mn-lt"/>
                <a:ea typeface="+mn-ea"/>
                <a:cs typeface="+mn-cs"/>
              </a:defRPr>
            </a:lvl6pPr>
            <a:lvl7pPr marL="2139696" algn="l" defTabSz="356616" rtl="0" eaLnBrk="1" latinLnBrk="0" hangingPunct="1">
              <a:defRPr sz="1400" kern="1200">
                <a:solidFill>
                  <a:schemeClr val="tx1"/>
                </a:solidFill>
                <a:latin typeface="+mn-lt"/>
                <a:ea typeface="+mn-ea"/>
                <a:cs typeface="+mn-cs"/>
              </a:defRPr>
            </a:lvl7pPr>
            <a:lvl8pPr marL="2496312" algn="l" defTabSz="356616" rtl="0" eaLnBrk="1" latinLnBrk="0" hangingPunct="1">
              <a:defRPr sz="1400" kern="1200">
                <a:solidFill>
                  <a:schemeClr val="tx1"/>
                </a:solidFill>
                <a:latin typeface="+mn-lt"/>
                <a:ea typeface="+mn-ea"/>
                <a:cs typeface="+mn-cs"/>
              </a:defRPr>
            </a:lvl8pPr>
            <a:lvl9pPr marL="2852928" algn="l" defTabSz="356616" rtl="0" eaLnBrk="1" latinLnBrk="0" hangingPunct="1">
              <a:defRPr sz="1400" kern="1200">
                <a:solidFill>
                  <a:schemeClr val="tx1"/>
                </a:solidFill>
                <a:latin typeface="+mn-lt"/>
                <a:ea typeface="+mn-ea"/>
                <a:cs typeface="+mn-cs"/>
              </a:defRPr>
            </a:lvl9pPr>
          </a:lstStyle>
          <a:p>
            <a:r>
              <a:rPr lang="de-DE" sz="800" noProof="0" dirty="0"/>
              <a:t>Seite</a:t>
            </a:r>
            <a:r>
              <a:rPr lang="en-US" sz="800" baseline="0" dirty="0"/>
              <a:t> </a:t>
            </a:r>
            <a:fld id="{6D22F896-40B5-4ADD-8801-0D06FADFA095}" type="slidenum">
              <a:rPr lang="en-US" sz="800" smtClean="0"/>
              <a:pPr/>
              <a:t>‹Nr.›</a:t>
            </a:fld>
            <a:r>
              <a:rPr lang="en-US" sz="800" dirty="0"/>
              <a:t> von 48</a:t>
            </a:r>
          </a:p>
        </p:txBody>
      </p:sp>
      <p:pic>
        <p:nvPicPr>
          <p:cNvPr id="10" name="Picture 2" descr="C:\Users\d.dimper\Desktop\Präsentationen\Logo BHV.png"/>
          <p:cNvPicPr>
            <a:picLocks noChangeAspect="1" noChangeArrowheads="1"/>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136978" y="134274"/>
            <a:ext cx="855005" cy="85043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fik 12"/>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449511" y="171232"/>
            <a:ext cx="1533504" cy="539105"/>
          </a:xfrm>
          <a:prstGeom prst="rect">
            <a:avLst/>
          </a:prstGeom>
        </p:spPr>
      </p:pic>
    </p:spTree>
    <p:extLst>
      <p:ext uri="{BB962C8B-B14F-4D97-AF65-F5344CB8AC3E}">
        <p14:creationId xmlns:p14="http://schemas.microsoft.com/office/powerpoint/2010/main" val="2554260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2.png"/><Relationship Id="rId4"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4.png"/><Relationship Id="rId4"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hyperlink" Target="http://www.bayernhockey.de/" TargetMode="External"/><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2" Type="http://schemas.openxmlformats.org/officeDocument/2006/relationships/hyperlink" Target="mailto:ansetzungen@bayernhockey.de"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545025" y="1484785"/>
            <a:ext cx="9144000" cy="3693319"/>
          </a:xfrm>
          <a:prstGeom prst="rect">
            <a:avLst/>
          </a:prstGeom>
          <a:noFill/>
        </p:spPr>
        <p:txBody>
          <a:bodyPr wrap="square" lIns="91440" tIns="45720" rIns="91440" bIns="45720" rtlCol="0" anchor="t">
            <a:spAutoFit/>
          </a:bodyPr>
          <a:lstStyle/>
          <a:p>
            <a:pPr algn="ctr"/>
            <a:r>
              <a:rPr lang="de-DE" sz="6000" b="1" dirty="0"/>
              <a:t>Schiedsrichterausbildung</a:t>
            </a:r>
          </a:p>
          <a:p>
            <a:pPr algn="ctr"/>
            <a:r>
              <a:rPr lang="de-DE" sz="6000" b="1" dirty="0">
                <a:cs typeface="Calibri"/>
              </a:rPr>
              <a:t>ab U12</a:t>
            </a:r>
          </a:p>
          <a:p>
            <a:pPr algn="ctr"/>
            <a:endParaRPr lang="de-DE" sz="4000" b="1" dirty="0"/>
          </a:p>
          <a:p>
            <a:pPr algn="ctr"/>
            <a:r>
              <a:rPr lang="de-DE" sz="4000" b="1" dirty="0"/>
              <a:t>Feldhockey   ||   </a:t>
            </a:r>
            <a:r>
              <a:rPr lang="de-DE" sz="4000" b="1" dirty="0">
                <a:solidFill>
                  <a:srgbClr val="0070C0"/>
                </a:solidFill>
              </a:rPr>
              <a:t>Hallenhockey</a:t>
            </a:r>
            <a:endParaRPr lang="de-DE" sz="3400" dirty="0"/>
          </a:p>
          <a:p>
            <a:pPr algn="ctr"/>
            <a:endParaRPr lang="de-DE" sz="3400" dirty="0"/>
          </a:p>
        </p:txBody>
      </p:sp>
    </p:spTree>
    <p:extLst>
      <p:ext uri="{BB962C8B-B14F-4D97-AF65-F5344CB8AC3E}">
        <p14:creationId xmlns:p14="http://schemas.microsoft.com/office/powerpoint/2010/main" val="121839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A0B86D-183F-404C-9C06-86262D5B8BBA}"/>
              </a:ext>
            </a:extLst>
          </p:cNvPr>
          <p:cNvSpPr>
            <a:spLocks noGrp="1"/>
          </p:cNvSpPr>
          <p:nvPr>
            <p:ph type="title"/>
          </p:nvPr>
        </p:nvSpPr>
        <p:spPr/>
        <p:txBody>
          <a:bodyPr/>
          <a:lstStyle/>
          <a:p>
            <a:r>
              <a:rPr lang="de-DE" dirty="0"/>
              <a:t>Freischlag/Selfpass</a:t>
            </a:r>
          </a:p>
        </p:txBody>
      </p:sp>
      <p:pic>
        <p:nvPicPr>
          <p:cNvPr id="4" name="37.mp4" descr="37.mp4">
            <a:hlinkClick r:id="" action="ppaction://media"/>
            <a:extLst>
              <a:ext uri="{FF2B5EF4-FFF2-40B4-BE49-F238E27FC236}">
                <a16:creationId xmlns:a16="http://schemas.microsoft.com/office/drawing/2014/main" id="{3097A07D-B1B7-314C-87A6-49B0C598EF2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92579" y="870547"/>
            <a:ext cx="9405014" cy="5290785"/>
          </a:xfrm>
        </p:spPr>
      </p:pic>
    </p:spTree>
    <p:extLst>
      <p:ext uri="{BB962C8B-B14F-4D97-AF65-F5344CB8AC3E}">
        <p14:creationId xmlns:p14="http://schemas.microsoft.com/office/powerpoint/2010/main" val="223412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p:txBody>
      </p:sp>
      <p:sp>
        <p:nvSpPr>
          <p:cNvPr id="14" name="Rechteck 13"/>
          <p:cNvSpPr/>
          <p:nvPr/>
        </p:nvSpPr>
        <p:spPr>
          <a:xfrm>
            <a:off x="5934738" y="3244334"/>
            <a:ext cx="242374" cy="369332"/>
          </a:xfrm>
          <a:prstGeom prst="rect">
            <a:avLst/>
          </a:prstGeom>
        </p:spPr>
        <p:txBody>
          <a:bodyPr wrap="none">
            <a:spAutoFit/>
          </a:bodyPr>
          <a:lstStyle/>
          <a:p>
            <a:r>
              <a:rPr lang="de-DE" dirty="0">
                <a:solidFill>
                  <a:srgbClr val="003399"/>
                </a:solidFill>
                <a:latin typeface="Calibri" panose="020F0502020204030204" pitchFamily="34" charset="0"/>
                <a:ea typeface="Lucida Sans Unicode" pitchFamily="2"/>
                <a:cs typeface="Tahoma" pitchFamily="2"/>
              </a:rPr>
              <a:t> </a:t>
            </a:r>
            <a:endParaRPr lang="de-DE" dirty="0"/>
          </a:p>
        </p:txBody>
      </p:sp>
      <p:sp>
        <p:nvSpPr>
          <p:cNvPr id="6" name="Rechteck 5"/>
          <p:cNvSpPr/>
          <p:nvPr/>
        </p:nvSpPr>
        <p:spPr>
          <a:xfrm>
            <a:off x="998854" y="1520785"/>
            <a:ext cx="10194291" cy="4185761"/>
          </a:xfrm>
          <a:prstGeom prst="rect">
            <a:avLst/>
          </a:prstGeom>
        </p:spPr>
        <p:txBody>
          <a:bodyPr wrap="square">
            <a:spAutoFit/>
          </a:bodyPr>
          <a:lstStyle/>
          <a:p>
            <a:pPr hangingPunct="0">
              <a:spcBef>
                <a:spcPts val="600"/>
              </a:spcBef>
              <a:spcAft>
                <a:spcPts val="600"/>
              </a:spcAft>
              <a:defRPr sz="1800" b="0" i="0" u="none" strike="noStrike" kern="0" cap="none" spc="0" baseline="0">
                <a:solidFill>
                  <a:srgbClr val="000000"/>
                </a:solidFill>
                <a:uFillTx/>
              </a:defRPr>
            </a:pPr>
            <a:r>
              <a:rPr lang="de-DE" dirty="0">
                <a:ea typeface="Lucida Sans Unicode" pitchFamily="2"/>
                <a:cs typeface="Tahoma" pitchFamily="2"/>
              </a:rPr>
              <a:t>Im Angriffs-Viertel (</a:t>
            </a:r>
            <a:r>
              <a:rPr lang="de-DE" dirty="0">
                <a:solidFill>
                  <a:srgbClr val="0070C0"/>
                </a:solidFill>
                <a:ea typeface="Lucida Sans Unicode" pitchFamily="2"/>
                <a:cs typeface="Tahoma" pitchFamily="2"/>
              </a:rPr>
              <a:t>Halle Angriffs-Hälfte</a:t>
            </a:r>
            <a:r>
              <a:rPr lang="de-DE" dirty="0">
                <a:ea typeface="Lucida Sans Unicode" pitchFamily="2"/>
                <a:cs typeface="Tahoma" pitchFamily="2"/>
              </a:rPr>
              <a:t>) gelten besondere Regeln:</a:t>
            </a:r>
            <a:endParaRPr lang="de-DE" dirty="0">
              <a:latin typeface="Tahoma" panose="020B0604030504040204" pitchFamily="34" charset="0"/>
              <a:ea typeface="Tahoma" panose="020B0604030504040204" pitchFamily="34" charset="0"/>
              <a:cs typeface="Tahoma" panose="020B0604030504040204" pitchFamily="34" charset="0"/>
            </a:endParaRPr>
          </a:p>
          <a:p>
            <a:pPr hangingPunct="0">
              <a:spcBef>
                <a:spcPts val="600"/>
              </a:spcBef>
              <a:spcAft>
                <a:spcPts val="600"/>
              </a:spcAft>
              <a:defRPr sz="1800" b="0" i="0" u="none" strike="noStrike" kern="0" cap="none" spc="0" baseline="0">
                <a:solidFill>
                  <a:srgbClr val="000000"/>
                </a:solidFill>
                <a:uFillTx/>
              </a:defRPr>
            </a:pPr>
            <a:r>
              <a:rPr lang="de-DE" dirty="0">
                <a:ea typeface="Lucida Sans Unicode" pitchFamily="2"/>
                <a:cs typeface="Tahoma" pitchFamily="2"/>
              </a:rPr>
              <a:t>Es darf sich kein Spieler als der Ausführende näher als 5m (</a:t>
            </a:r>
            <a:r>
              <a:rPr lang="de-DE" dirty="0">
                <a:solidFill>
                  <a:srgbClr val="0070C0"/>
                </a:solidFill>
                <a:ea typeface="Lucida Sans Unicode" pitchFamily="2"/>
                <a:cs typeface="Tahoma" pitchFamily="2"/>
              </a:rPr>
              <a:t>Halle 3m</a:t>
            </a:r>
            <a:r>
              <a:rPr lang="de-DE" dirty="0">
                <a:ea typeface="Lucida Sans Unicode" pitchFamily="2"/>
                <a:cs typeface="Tahoma" pitchFamily="2"/>
              </a:rPr>
              <a:t>) zum Ball befinden.</a:t>
            </a:r>
          </a:p>
          <a:p>
            <a:pPr hangingPunct="0">
              <a:spcBef>
                <a:spcPts val="600"/>
              </a:spcBef>
              <a:spcAft>
                <a:spcPts val="600"/>
              </a:spcAft>
              <a:defRPr sz="1800" b="0" i="0" u="none" strike="noStrike" kern="0" cap="none" spc="0" baseline="0">
                <a:solidFill>
                  <a:srgbClr val="000000"/>
                </a:solidFill>
                <a:uFillTx/>
              </a:defRPr>
            </a:pPr>
            <a:r>
              <a:rPr lang="de-DE" dirty="0">
                <a:ea typeface="Lucida Sans Unicode" pitchFamily="2"/>
                <a:cs typeface="Tahoma" pitchFamily="2"/>
              </a:rPr>
              <a:t>Der Ball darf nicht direkt in den gegnerischen Schusskreis gespielt werden (</a:t>
            </a:r>
            <a:r>
              <a:rPr lang="de-DE" dirty="0">
                <a:solidFill>
                  <a:srgbClr val="0070C0"/>
                </a:solidFill>
                <a:ea typeface="Lucida Sans Unicode" pitchFamily="2"/>
                <a:cs typeface="Tahoma" pitchFamily="2"/>
              </a:rPr>
              <a:t>Halle indirekt über die Bande ist erlaubt, aber nur wenn der Ball vor Bandenberührung sich 3 Meter bewegt hat</a:t>
            </a:r>
            <a:r>
              <a:rPr lang="de-DE" dirty="0">
                <a:ea typeface="Lucida Sans Unicode" pitchFamily="2"/>
                <a:cs typeface="Tahoma" pitchFamily="2"/>
              </a:rPr>
              <a:t>). Selfpass ist erlaubt, Spieler muss den Ball aber min. 5m (</a:t>
            </a:r>
            <a:r>
              <a:rPr lang="de-DE" dirty="0">
                <a:solidFill>
                  <a:srgbClr val="0070C0"/>
                </a:solidFill>
                <a:ea typeface="Lucida Sans Unicode" pitchFamily="2"/>
                <a:cs typeface="Tahoma" pitchFamily="2"/>
              </a:rPr>
              <a:t>Halle 3m</a:t>
            </a:r>
            <a:r>
              <a:rPr lang="de-DE" dirty="0">
                <a:ea typeface="Lucida Sans Unicode" pitchFamily="2"/>
                <a:cs typeface="Tahoma" pitchFamily="2"/>
              </a:rPr>
              <a:t>) in jede beliebige Richtung fortbewegen bevor der Ball in den Schusskreis darf. </a:t>
            </a:r>
          </a:p>
          <a:p>
            <a:pPr hangingPunct="0">
              <a:spcBef>
                <a:spcPts val="600"/>
              </a:spcBef>
              <a:spcAft>
                <a:spcPts val="600"/>
              </a:spcAft>
              <a:defRPr sz="1800" b="0" i="0" u="none" strike="noStrike" kern="0" cap="none" spc="0" baseline="0">
                <a:solidFill>
                  <a:srgbClr val="000000"/>
                </a:solidFill>
                <a:uFillTx/>
              </a:defRPr>
            </a:pPr>
            <a:r>
              <a:rPr lang="de-DE" dirty="0">
                <a:ea typeface="Lucida Sans Unicode" pitchFamily="2"/>
                <a:cs typeface="Tahoma" pitchFamily="2"/>
              </a:rPr>
              <a:t>Ein Schlenzball über den Kreis ist erlaubt, wenn er ungefährlich ist und von niemandem im Kreis berührt wird.</a:t>
            </a:r>
          </a:p>
          <a:p>
            <a:pPr hangingPunct="0">
              <a:spcBef>
                <a:spcPts val="600"/>
              </a:spcBef>
              <a:spcAft>
                <a:spcPts val="600"/>
              </a:spcAft>
              <a:defRPr sz="1800" b="0" i="0" u="none" strike="noStrike" kern="0" cap="none" spc="0" baseline="0">
                <a:solidFill>
                  <a:srgbClr val="000000"/>
                </a:solidFill>
                <a:uFillTx/>
              </a:defRPr>
            </a:pPr>
            <a:r>
              <a:rPr lang="de-DE" dirty="0">
                <a:ea typeface="Lucida Sans Unicode" pitchFamily="2"/>
                <a:cs typeface="Tahoma" pitchFamily="2"/>
              </a:rPr>
              <a:t>Langsam ausgeführter Freischlag am Schusskreis: Alle </a:t>
            </a:r>
            <a:r>
              <a:rPr lang="de-DE" dirty="0"/>
              <a:t>Spieler müssen den Abstand einnehmen, auch innerhalb des Schusskreises! Das „Warten“ im Schusskreis ist bei direkt am Kreis befindlichen Freischlägen verboten und entsprechend zu sanktionieren (Strafecke).</a:t>
            </a:r>
          </a:p>
          <a:p>
            <a:pPr hangingPunct="0">
              <a:spcBef>
                <a:spcPts val="600"/>
              </a:spcBef>
              <a:spcAft>
                <a:spcPts val="600"/>
              </a:spcAft>
              <a:defRPr sz="1800" b="0" i="0" u="none" strike="noStrike" kern="0" cap="none" spc="0" baseline="0">
                <a:solidFill>
                  <a:srgbClr val="000000"/>
                </a:solidFill>
                <a:uFillTx/>
              </a:defRPr>
            </a:pPr>
            <a:endParaRPr lang="de-DE" dirty="0">
              <a:ea typeface="Lucida Sans Unicode" pitchFamily="2"/>
              <a:cs typeface="Tahoma" pitchFamily="2"/>
            </a:endParaRPr>
          </a:p>
        </p:txBody>
      </p:sp>
      <p:sp>
        <p:nvSpPr>
          <p:cNvPr id="3" name="Titel 2"/>
          <p:cNvSpPr>
            <a:spLocks noGrp="1"/>
          </p:cNvSpPr>
          <p:nvPr>
            <p:ph type="title"/>
          </p:nvPr>
        </p:nvSpPr>
        <p:spPr/>
        <p:txBody>
          <a:bodyPr>
            <a:normAutofit/>
          </a:bodyPr>
          <a:lstStyle/>
          <a:p>
            <a:r>
              <a:rPr lang="de-DE" dirty="0"/>
              <a:t>Freischlag / Selfpass / Abstand</a:t>
            </a:r>
          </a:p>
        </p:txBody>
      </p:sp>
    </p:spTree>
    <p:extLst>
      <p:ext uri="{BB962C8B-B14F-4D97-AF65-F5344CB8AC3E}">
        <p14:creationId xmlns:p14="http://schemas.microsoft.com/office/powerpoint/2010/main" val="413503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09600" y="274638"/>
            <a:ext cx="9601200" cy="1143000"/>
          </a:xfrm>
        </p:spPr>
        <p:txBody>
          <a:bodyPr vert="horz" lIns="91440" tIns="45720" rIns="91440" bIns="45720" rtlCol="0" anchor="ctr">
            <a:normAutofit/>
          </a:bodyPr>
          <a:lstStyle/>
          <a:p>
            <a:pPr>
              <a:lnSpc>
                <a:spcPct val="90000"/>
              </a:lnSpc>
            </a:pPr>
            <a:r>
              <a:rPr lang="de-DE" sz="3700" kern="1200" dirty="0">
                <a:latin typeface="+mj-lt"/>
                <a:ea typeface="+mj-ea"/>
                <a:cs typeface="+mj-cs"/>
              </a:rPr>
              <a:t>Freischlag für Verteidiger im Schusskreis (15m </a:t>
            </a:r>
            <a:r>
              <a:rPr lang="de-DE" sz="3700" kern="1200" dirty="0">
                <a:solidFill>
                  <a:srgbClr val="0070C0"/>
                </a:solidFill>
                <a:latin typeface="+mj-lt"/>
                <a:ea typeface="+mj-ea"/>
                <a:cs typeface="+mj-cs"/>
              </a:rPr>
              <a:t>9m</a:t>
            </a:r>
            <a:r>
              <a:rPr lang="de-DE" sz="3700" kern="1200" dirty="0">
                <a:latin typeface="+mj-lt"/>
                <a:ea typeface="+mj-ea"/>
                <a:cs typeface="+mj-cs"/>
              </a:rPr>
              <a:t> Bereich)</a:t>
            </a:r>
          </a:p>
        </p:txBody>
      </p:sp>
      <p:sp>
        <p:nvSpPr>
          <p:cNvPr id="6" name="Rechteck 5"/>
          <p:cNvSpPr/>
          <p:nvPr/>
        </p:nvSpPr>
        <p:spPr>
          <a:xfrm>
            <a:off x="609600" y="1600201"/>
            <a:ext cx="5384800" cy="4525963"/>
          </a:xfrm>
          <a:prstGeom prst="rect">
            <a:avLst/>
          </a:prstGeom>
        </p:spPr>
        <p:txBody>
          <a:bodyPr vert="horz" lIns="91440" tIns="45720" rIns="91440" bIns="45720" rtlCol="0">
            <a:normAutofit fontScale="92500" lnSpcReduction="10000"/>
          </a:bodyPr>
          <a:lstStyle/>
          <a:p>
            <a:pPr marL="0" lvl="1">
              <a:lnSpc>
                <a:spcPct val="90000"/>
              </a:lnSpc>
              <a:spcBef>
                <a:spcPct val="20000"/>
              </a:spcBef>
              <a:buFont typeface="Arial" panose="020B0604020202020204" pitchFamily="34" charset="0"/>
              <a:tabLst>
                <a:tab pos="177475" algn="l"/>
                <a:tab pos="914033" algn="l"/>
                <a:tab pos="1828433" algn="l"/>
                <a:tab pos="2742833" algn="l"/>
                <a:tab pos="3657233" algn="l"/>
                <a:tab pos="4571633" algn="l"/>
                <a:tab pos="5486033" algn="l"/>
                <a:tab pos="6400433" algn="l"/>
                <a:tab pos="7314833" algn="l"/>
                <a:tab pos="8229233" algn="l"/>
                <a:tab pos="9143633" algn="l"/>
                <a:tab pos="10058033" algn="l"/>
              </a:tabLst>
              <a:defRPr sz="1800" b="0" i="0" u="none" strike="noStrike" kern="0" cap="none" spc="0" baseline="0">
                <a:solidFill>
                  <a:srgbClr val="000000"/>
                </a:solidFill>
                <a:uFillTx/>
              </a:defRPr>
            </a:pPr>
            <a:r>
              <a:rPr lang="de-DE" sz="2200" dirty="0"/>
              <a:t>Der Ausführungsort eines Freischlags für den Verteidiger </a:t>
            </a:r>
            <a:r>
              <a:rPr lang="de-DE" sz="2200" b="1" dirty="0"/>
              <a:t>innerhalb des Schusskreises</a:t>
            </a:r>
            <a:r>
              <a:rPr lang="de-DE" sz="2200" dirty="0"/>
              <a:t> ist nicht mehr relevant. Dieser kann an einer beliebigen Stelle </a:t>
            </a:r>
            <a:r>
              <a:rPr lang="de-DE" sz="2200" b="1" dirty="0"/>
              <a:t>im</a:t>
            </a:r>
            <a:r>
              <a:rPr lang="de-DE" sz="2200" dirty="0"/>
              <a:t> Kreis ausgeführt werden.</a:t>
            </a:r>
          </a:p>
          <a:p>
            <a:pPr marL="0" lvl="1">
              <a:lnSpc>
                <a:spcPct val="90000"/>
              </a:lnSpc>
              <a:spcBef>
                <a:spcPct val="20000"/>
              </a:spcBef>
              <a:buFont typeface="Arial" panose="020B0604020202020204" pitchFamily="34" charset="0"/>
              <a:tabLst>
                <a:tab pos="177475" algn="l"/>
                <a:tab pos="914033" algn="l"/>
                <a:tab pos="1828433" algn="l"/>
                <a:tab pos="2742833" algn="l"/>
                <a:tab pos="3657233" algn="l"/>
                <a:tab pos="4571633" algn="l"/>
                <a:tab pos="5486033" algn="l"/>
                <a:tab pos="6400433" algn="l"/>
                <a:tab pos="7314833" algn="l"/>
                <a:tab pos="8229233" algn="l"/>
                <a:tab pos="9143633" algn="l"/>
                <a:tab pos="10058033" algn="l"/>
              </a:tabLst>
              <a:defRPr sz="1800" b="0" i="0" u="none" strike="noStrike" kern="0" cap="none" spc="0" baseline="0">
                <a:solidFill>
                  <a:srgbClr val="000000"/>
                </a:solidFill>
                <a:uFillTx/>
              </a:defRPr>
            </a:pPr>
            <a:r>
              <a:rPr lang="de-DE" sz="2200" dirty="0"/>
              <a:t>Ein </a:t>
            </a:r>
            <a:r>
              <a:rPr lang="de-DE" sz="2200" b="1" dirty="0"/>
              <a:t>Freischlag für die Verteidiger</a:t>
            </a:r>
            <a:r>
              <a:rPr lang="de-DE" sz="2200" dirty="0"/>
              <a:t>, der in einem Bereich von </a:t>
            </a:r>
            <a:r>
              <a:rPr lang="de-DE" sz="2200" b="1" dirty="0"/>
              <a:t>15 m (</a:t>
            </a:r>
            <a:r>
              <a:rPr lang="de-DE" sz="2200" b="1" dirty="0">
                <a:solidFill>
                  <a:srgbClr val="0070C0"/>
                </a:solidFill>
              </a:rPr>
              <a:t>9 m</a:t>
            </a:r>
            <a:r>
              <a:rPr lang="de-DE" sz="2200" b="1" dirty="0"/>
              <a:t>) zur Grundlinie </a:t>
            </a:r>
            <a:r>
              <a:rPr lang="de-DE" sz="2200" dirty="0"/>
              <a:t>verhängt wird, muss </a:t>
            </a:r>
            <a:r>
              <a:rPr lang="de-DE" sz="2200" b="1" dirty="0"/>
              <a:t>an einer Stelle ausgeführt </a:t>
            </a:r>
            <a:r>
              <a:rPr lang="de-DE" sz="2200" dirty="0"/>
              <a:t>werden, die </a:t>
            </a:r>
            <a:r>
              <a:rPr lang="de-DE" sz="2200" b="1" dirty="0"/>
              <a:t>bis zu 15 m (</a:t>
            </a:r>
            <a:r>
              <a:rPr lang="de-DE" sz="2200" b="1" dirty="0">
                <a:solidFill>
                  <a:srgbClr val="0070C0"/>
                </a:solidFill>
              </a:rPr>
              <a:t>9 m</a:t>
            </a:r>
            <a:r>
              <a:rPr lang="de-DE" sz="2200" b="1" dirty="0"/>
              <a:t>) von der Grundlinie entfernt </a:t>
            </a:r>
            <a:r>
              <a:rPr lang="de-DE" sz="2200" dirty="0"/>
              <a:t>sein darf und auf einer </a:t>
            </a:r>
            <a:r>
              <a:rPr lang="de-DE" sz="2200" b="1" dirty="0"/>
              <a:t>gedachten Linie liegt</a:t>
            </a:r>
            <a:r>
              <a:rPr lang="de-DE" sz="2200" dirty="0"/>
              <a:t>, die </a:t>
            </a:r>
            <a:r>
              <a:rPr lang="de-DE" sz="2200" b="1" dirty="0"/>
              <a:t>parallel zu den Seitenlinien durch den Ort des Regelverstoßes führt</a:t>
            </a:r>
            <a:r>
              <a:rPr lang="de-DE" sz="2200" dirty="0"/>
              <a:t> (Ausnahme Freischlag innerhalb des Kreises, überall im Kreis möglich).</a:t>
            </a:r>
          </a:p>
          <a:p>
            <a:pPr marL="0" lvl="1">
              <a:lnSpc>
                <a:spcPct val="90000"/>
              </a:lnSpc>
              <a:spcBef>
                <a:spcPct val="20000"/>
              </a:spcBef>
              <a:buFont typeface="Arial" panose="020B0604020202020204" pitchFamily="34" charset="0"/>
              <a:tabLst>
                <a:tab pos="177475" algn="l"/>
                <a:tab pos="914033" algn="l"/>
                <a:tab pos="1828433" algn="l"/>
                <a:tab pos="2742833" algn="l"/>
                <a:tab pos="3657233" algn="l"/>
                <a:tab pos="4571633" algn="l"/>
                <a:tab pos="5486033" algn="l"/>
                <a:tab pos="6400433" algn="l"/>
                <a:tab pos="7314833" algn="l"/>
                <a:tab pos="8229233" algn="l"/>
                <a:tab pos="9143633" algn="l"/>
                <a:tab pos="10058033" algn="l"/>
              </a:tabLst>
              <a:defRPr sz="1800" b="0" i="0" u="none" strike="noStrike" kern="0" cap="none" spc="0" baseline="0">
                <a:solidFill>
                  <a:srgbClr val="000000"/>
                </a:solidFill>
                <a:uFillTx/>
              </a:defRPr>
            </a:pPr>
            <a:endParaRPr lang="de-DE" sz="2200" dirty="0"/>
          </a:p>
          <a:p>
            <a:pPr marL="0" lvl="1">
              <a:lnSpc>
                <a:spcPct val="90000"/>
              </a:lnSpc>
              <a:spcBef>
                <a:spcPct val="20000"/>
              </a:spcBef>
              <a:buFont typeface="Arial" panose="020B0604020202020204" pitchFamily="34" charset="0"/>
              <a:tabLst>
                <a:tab pos="177475" algn="l"/>
                <a:tab pos="914033" algn="l"/>
                <a:tab pos="1828433" algn="l"/>
                <a:tab pos="2742833" algn="l"/>
                <a:tab pos="3657233" algn="l"/>
                <a:tab pos="4571633" algn="l"/>
                <a:tab pos="5486033" algn="l"/>
                <a:tab pos="6400433" algn="l"/>
                <a:tab pos="7314833" algn="l"/>
                <a:tab pos="8229233" algn="l"/>
                <a:tab pos="9143633" algn="l"/>
                <a:tab pos="10058033" algn="l"/>
              </a:tabLst>
              <a:defRPr sz="1800" b="0" i="0" u="none" strike="noStrike" kern="0" cap="none" spc="0" baseline="0">
                <a:solidFill>
                  <a:srgbClr val="000000"/>
                </a:solidFill>
                <a:uFillTx/>
              </a:defRPr>
            </a:pPr>
            <a:r>
              <a:rPr lang="de-DE" sz="2200" dirty="0"/>
              <a:t>Der Abschlag darf </a:t>
            </a:r>
            <a:r>
              <a:rPr lang="de-DE" sz="2200" b="1" dirty="0"/>
              <a:t>nur</a:t>
            </a:r>
            <a:r>
              <a:rPr lang="de-DE" sz="2200" dirty="0"/>
              <a:t> auf der Höhe ausgeführt werden, auf der der Ball ins ausgegangen ist. (überall zwischen Grundlinie und Schusskreisrand) </a:t>
            </a:r>
          </a:p>
        </p:txBody>
      </p:sp>
      <p:pic>
        <p:nvPicPr>
          <p:cNvPr id="5" name="Grafik 4">
            <a:extLst>
              <a:ext uri="{FF2B5EF4-FFF2-40B4-BE49-F238E27FC236}">
                <a16:creationId xmlns:a16="http://schemas.microsoft.com/office/drawing/2014/main" id="{138D1BC6-44BD-C044-B649-711797C9B9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97600" y="2133316"/>
            <a:ext cx="5384800" cy="3459733"/>
          </a:xfrm>
          <a:prstGeom prst="rect">
            <a:avLst/>
          </a:prstGeom>
          <a:noFill/>
        </p:spPr>
      </p:pic>
      <p:sp>
        <p:nvSpPr>
          <p:cNvPr id="2" name="Text Box 5"/>
          <p:cNvSpPr/>
          <p:nvPr/>
        </p:nvSpPr>
        <p:spPr>
          <a:xfrm>
            <a:off x="2103601" y="6095884"/>
            <a:ext cx="181831" cy="642224"/>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spcAft>
                <a:spcPts val="600"/>
              </a:spcAft>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a:p>
            <a:pPr hangingPunct="0">
              <a:spcAft>
                <a:spcPts val="600"/>
              </a:spcAft>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p:txBody>
      </p:sp>
    </p:spTree>
    <p:extLst>
      <p:ext uri="{BB962C8B-B14F-4D97-AF65-F5344CB8AC3E}">
        <p14:creationId xmlns:p14="http://schemas.microsoft.com/office/powerpoint/2010/main" val="697653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p:txBody>
      </p:sp>
      <p:sp>
        <p:nvSpPr>
          <p:cNvPr id="6" name="Rechteck 5"/>
          <p:cNvSpPr/>
          <p:nvPr/>
        </p:nvSpPr>
        <p:spPr>
          <a:xfrm>
            <a:off x="1524001" y="1568899"/>
            <a:ext cx="9143999" cy="1631216"/>
          </a:xfrm>
          <a:prstGeom prst="rect">
            <a:avLst/>
          </a:prstGeom>
        </p:spPr>
        <p:txBody>
          <a:bodyPr wrap="square">
            <a:spAutoFit/>
          </a:bodyPr>
          <a:lstStyle/>
          <a:p>
            <a:pPr marL="0" lvl="1">
              <a:spcBef>
                <a:spcPts val="600"/>
              </a:spcBef>
              <a:tabLst>
                <a:tab pos="177475" algn="l"/>
                <a:tab pos="914033" algn="l"/>
                <a:tab pos="1828433" algn="l"/>
                <a:tab pos="2742833" algn="l"/>
                <a:tab pos="3657233" algn="l"/>
                <a:tab pos="4571633" algn="l"/>
                <a:tab pos="5486033" algn="l"/>
                <a:tab pos="6400433" algn="l"/>
                <a:tab pos="7314833" algn="l"/>
                <a:tab pos="8229233" algn="l"/>
                <a:tab pos="9143633" algn="l"/>
                <a:tab pos="10058033" algn="l"/>
              </a:tabLst>
              <a:defRPr sz="1800" b="0" i="0" u="none" strike="noStrike" kern="0" cap="none" spc="0" baseline="0">
                <a:solidFill>
                  <a:srgbClr val="000000"/>
                </a:solidFill>
                <a:uFillTx/>
              </a:defRPr>
            </a:pPr>
            <a:r>
              <a:rPr lang="de-DE" dirty="0">
                <a:latin typeface="+mj-lt"/>
                <a:ea typeface="Lucida Sans Unicode" pitchFamily="2"/>
                <a:cs typeface="Tahoma" pitchFamily="2"/>
              </a:rPr>
              <a:t>Wird auf </a:t>
            </a:r>
            <a:r>
              <a:rPr lang="de-DE" b="1" dirty="0">
                <a:latin typeface="+mj-lt"/>
                <a:ea typeface="Lucida Sans Unicode" pitchFamily="2"/>
                <a:cs typeface="Tahoma" pitchFamily="2"/>
              </a:rPr>
              <a:t>Lange Ecke für Angreifer</a:t>
            </a:r>
            <a:r>
              <a:rPr lang="de-DE" dirty="0">
                <a:latin typeface="+mj-lt"/>
                <a:ea typeface="Lucida Sans Unicode" pitchFamily="2"/>
                <a:cs typeface="Tahoma" pitchFamily="2"/>
              </a:rPr>
              <a:t> entschieden, wird das Spiel an der Stelle auf der </a:t>
            </a:r>
            <a:r>
              <a:rPr lang="de-DE" b="1" dirty="0">
                <a:latin typeface="+mj-lt"/>
                <a:ea typeface="Lucida Sans Unicode" pitchFamily="2"/>
                <a:cs typeface="Tahoma" pitchFamily="2"/>
              </a:rPr>
              <a:t>Viertellinie</a:t>
            </a:r>
            <a:r>
              <a:rPr lang="de-DE" dirty="0">
                <a:latin typeface="+mj-lt"/>
                <a:ea typeface="Lucida Sans Unicode" pitchFamily="2"/>
                <a:cs typeface="Tahoma" pitchFamily="2"/>
              </a:rPr>
              <a:t> </a:t>
            </a:r>
            <a:r>
              <a:rPr lang="de-DE" dirty="0">
                <a:solidFill>
                  <a:srgbClr val="0070C0"/>
                </a:solidFill>
                <a:latin typeface="+mj-lt"/>
                <a:ea typeface="Lucida Sans Unicode" pitchFamily="2"/>
                <a:cs typeface="Tahoma" pitchFamily="2"/>
              </a:rPr>
              <a:t>(Halle: Mittellinie) </a:t>
            </a:r>
            <a:r>
              <a:rPr lang="de-DE" dirty="0">
                <a:latin typeface="+mj-lt"/>
                <a:ea typeface="Lucida Sans Unicode" pitchFamily="2"/>
                <a:cs typeface="Tahoma" pitchFamily="2"/>
              </a:rPr>
              <a:t>fortgesetzt, die auf einer gedachten Linie liegt, die </a:t>
            </a:r>
            <a:r>
              <a:rPr lang="de-DE" b="1" dirty="0">
                <a:latin typeface="+mj-lt"/>
                <a:ea typeface="Lucida Sans Unicode" pitchFamily="2"/>
                <a:cs typeface="Tahoma" pitchFamily="2"/>
              </a:rPr>
              <a:t>parallel zu den Seitenlinien </a:t>
            </a:r>
            <a:r>
              <a:rPr lang="de-DE" dirty="0">
                <a:latin typeface="+mj-lt"/>
                <a:ea typeface="Lucida Sans Unicode" pitchFamily="2"/>
                <a:cs typeface="Tahoma" pitchFamily="2"/>
              </a:rPr>
              <a:t>durch den </a:t>
            </a:r>
            <a:r>
              <a:rPr lang="de-DE" b="1" dirty="0">
                <a:latin typeface="+mj-lt"/>
                <a:ea typeface="Lucida Sans Unicode" pitchFamily="2"/>
                <a:cs typeface="Tahoma" pitchFamily="2"/>
              </a:rPr>
              <a:t>Punkt</a:t>
            </a:r>
            <a:r>
              <a:rPr lang="de-DE" dirty="0">
                <a:latin typeface="+mj-lt"/>
                <a:ea typeface="Lucida Sans Unicode" pitchFamily="2"/>
                <a:cs typeface="Tahoma" pitchFamily="2"/>
              </a:rPr>
              <a:t> führt und an dem der Ball die </a:t>
            </a:r>
            <a:r>
              <a:rPr lang="de-DE" b="1" dirty="0">
                <a:latin typeface="+mj-lt"/>
                <a:ea typeface="Lucida Sans Unicode" pitchFamily="2"/>
                <a:cs typeface="Tahoma" pitchFamily="2"/>
              </a:rPr>
              <a:t>Grundlinie überschritten</a:t>
            </a:r>
            <a:r>
              <a:rPr lang="de-DE" dirty="0">
                <a:latin typeface="+mj-lt"/>
                <a:ea typeface="Lucida Sans Unicode" pitchFamily="2"/>
                <a:cs typeface="Tahoma" pitchFamily="2"/>
              </a:rPr>
              <a:t> hat.</a:t>
            </a:r>
            <a:endParaRPr lang="de-DE" b="1" dirty="0">
              <a:latin typeface="+mj-lt"/>
              <a:ea typeface="Lucida Sans Unicode" pitchFamily="2"/>
              <a:cs typeface="Tahoma" pitchFamily="2"/>
            </a:endParaRPr>
          </a:p>
          <a:p>
            <a:pPr marL="0" lvl="1">
              <a:spcBef>
                <a:spcPts val="600"/>
              </a:spcBef>
              <a:tabLst>
                <a:tab pos="177475" algn="l"/>
                <a:tab pos="914033" algn="l"/>
                <a:tab pos="1828433" algn="l"/>
                <a:tab pos="2742833" algn="l"/>
                <a:tab pos="3657233" algn="l"/>
                <a:tab pos="4571633" algn="l"/>
                <a:tab pos="5486033" algn="l"/>
                <a:tab pos="6400433" algn="l"/>
                <a:tab pos="7314833" algn="l"/>
                <a:tab pos="8229233" algn="l"/>
                <a:tab pos="9143633" algn="l"/>
                <a:tab pos="10058033" algn="l"/>
              </a:tabLst>
              <a:defRPr sz="1800" b="0" i="0" u="none" strike="noStrike" kern="0" cap="none" spc="0" baseline="0">
                <a:solidFill>
                  <a:srgbClr val="000000"/>
                </a:solidFill>
                <a:uFillTx/>
              </a:defRPr>
            </a:pPr>
            <a:endParaRPr lang="de-DE" dirty="0">
              <a:latin typeface="+mj-lt"/>
              <a:ea typeface="Lucida Sans Unicode" pitchFamily="2"/>
              <a:cs typeface="Tahoma" pitchFamily="2"/>
            </a:endParaRPr>
          </a:p>
          <a:p>
            <a:pPr marL="0" lvl="1">
              <a:spcBef>
                <a:spcPts val="600"/>
              </a:spcBef>
              <a:tabLst>
                <a:tab pos="177475" algn="l"/>
                <a:tab pos="914033" algn="l"/>
                <a:tab pos="1828433" algn="l"/>
                <a:tab pos="2742833" algn="l"/>
                <a:tab pos="3657233" algn="l"/>
                <a:tab pos="4571633" algn="l"/>
                <a:tab pos="5486033" algn="l"/>
                <a:tab pos="6400433" algn="l"/>
                <a:tab pos="7314833" algn="l"/>
                <a:tab pos="8229233" algn="l"/>
                <a:tab pos="9143633" algn="l"/>
                <a:tab pos="10058033" algn="l"/>
              </a:tabLst>
              <a:defRPr sz="1800" b="0" i="0" u="none" strike="noStrike" kern="0" cap="none" spc="0" baseline="0">
                <a:solidFill>
                  <a:srgbClr val="000000"/>
                </a:solidFill>
                <a:uFillTx/>
              </a:defRPr>
            </a:pPr>
            <a:r>
              <a:rPr lang="de-DE" dirty="0">
                <a:latin typeface="+mj-lt"/>
                <a:ea typeface="Lucida Sans Unicode" pitchFamily="2"/>
                <a:cs typeface="Tahoma" pitchFamily="2"/>
              </a:rPr>
              <a:t>Die Ausführung ist die gleiche, wie bei einem Freischlag </a:t>
            </a:r>
            <a:r>
              <a:rPr lang="de-DE" b="1" u="sng" dirty="0">
                <a:latin typeface="+mj-lt"/>
                <a:ea typeface="Lucida Sans Unicode" pitchFamily="2"/>
                <a:cs typeface="Tahoma" pitchFamily="2"/>
              </a:rPr>
              <a:t>INNERHALB</a:t>
            </a:r>
            <a:r>
              <a:rPr lang="de-DE" dirty="0">
                <a:latin typeface="+mj-lt"/>
                <a:ea typeface="Lucida Sans Unicode" pitchFamily="2"/>
                <a:cs typeface="Tahoma" pitchFamily="2"/>
              </a:rPr>
              <a:t> des Viertels. </a:t>
            </a:r>
          </a:p>
        </p:txBody>
      </p:sp>
      <p:sp>
        <p:nvSpPr>
          <p:cNvPr id="3" name="Titel 2"/>
          <p:cNvSpPr>
            <a:spLocks noGrp="1"/>
          </p:cNvSpPr>
          <p:nvPr>
            <p:ph type="title"/>
          </p:nvPr>
        </p:nvSpPr>
        <p:spPr/>
        <p:txBody>
          <a:bodyPr/>
          <a:lstStyle/>
          <a:p>
            <a:r>
              <a:rPr lang="de-DE" dirty="0"/>
              <a:t>Lange Ecke</a:t>
            </a:r>
          </a:p>
        </p:txBody>
      </p:sp>
    </p:spTree>
    <p:extLst>
      <p:ext uri="{BB962C8B-B14F-4D97-AF65-F5344CB8AC3E}">
        <p14:creationId xmlns:p14="http://schemas.microsoft.com/office/powerpoint/2010/main" val="4163881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p:txBody>
      </p:sp>
      <p:sp>
        <p:nvSpPr>
          <p:cNvPr id="4" name="Textfeld 3"/>
          <p:cNvSpPr txBox="1"/>
          <p:nvPr/>
        </p:nvSpPr>
        <p:spPr>
          <a:xfrm>
            <a:off x="839416" y="1484783"/>
            <a:ext cx="10657184" cy="2862322"/>
          </a:xfrm>
          <a:prstGeom prst="rect">
            <a:avLst/>
          </a:prstGeom>
          <a:noFill/>
        </p:spPr>
        <p:txBody>
          <a:bodyPr wrap="square" rtlCol="0">
            <a:spAutoFit/>
          </a:bodyPr>
          <a:lstStyle/>
          <a:p>
            <a:r>
              <a:rPr lang="de-DE" dirty="0"/>
              <a:t>Ausführung an der Stelle der Verursachung, jedoch nicht näher als 9 m zur Grundlinie und nicht näher als 3 m zum Schusskreisrand.</a:t>
            </a:r>
          </a:p>
          <a:p>
            <a:endParaRPr lang="de-DE" dirty="0"/>
          </a:p>
          <a:p>
            <a:r>
              <a:rPr lang="de-DE" dirty="0"/>
              <a:t>Ein innerhalb Schusskreis verhängter Bully wird 5 m (</a:t>
            </a:r>
            <a:r>
              <a:rPr lang="de-DE" dirty="0">
                <a:solidFill>
                  <a:srgbClr val="0070C0"/>
                </a:solidFill>
              </a:rPr>
              <a:t>3 m</a:t>
            </a:r>
            <a:r>
              <a:rPr lang="de-DE" dirty="0"/>
              <a:t>) vor dem Schusskreis ausgeführt.</a:t>
            </a:r>
          </a:p>
          <a:p>
            <a:r>
              <a:rPr lang="de-DE" dirty="0"/>
              <a:t> </a:t>
            </a:r>
          </a:p>
          <a:p>
            <a:r>
              <a:rPr lang="de-DE" dirty="0"/>
              <a:t>Der Schiedsrichter pfeift die Ausführung an. Schlägerberührung über dem Ball nur ein</a:t>
            </a:r>
          </a:p>
          <a:p>
            <a:r>
              <a:rPr lang="de-DE" dirty="0"/>
              <a:t>Mal. </a:t>
            </a:r>
          </a:p>
          <a:p>
            <a:endParaRPr lang="de-DE" dirty="0"/>
          </a:p>
          <a:p>
            <a:r>
              <a:rPr lang="de-DE" dirty="0"/>
              <a:t>Aktives „ins Bully gehen“ ist verboten und ist zu ahnden.</a:t>
            </a:r>
          </a:p>
          <a:p>
            <a:endParaRPr lang="de-DE" dirty="0"/>
          </a:p>
        </p:txBody>
      </p:sp>
      <p:sp>
        <p:nvSpPr>
          <p:cNvPr id="3" name="Titel 2"/>
          <p:cNvSpPr>
            <a:spLocks noGrp="1"/>
          </p:cNvSpPr>
          <p:nvPr>
            <p:ph type="title"/>
          </p:nvPr>
        </p:nvSpPr>
        <p:spPr/>
        <p:txBody>
          <a:bodyPr>
            <a:normAutofit/>
          </a:bodyPr>
          <a:lstStyle/>
          <a:p>
            <a:r>
              <a:rPr lang="de-DE" dirty="0"/>
              <a:t>Bully – Ausführung / Was ist zu beachten</a:t>
            </a:r>
          </a:p>
        </p:txBody>
      </p:sp>
    </p:spTree>
    <p:extLst>
      <p:ext uri="{BB962C8B-B14F-4D97-AF65-F5344CB8AC3E}">
        <p14:creationId xmlns:p14="http://schemas.microsoft.com/office/powerpoint/2010/main" val="3705308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p:txBody>
      </p:sp>
      <p:sp>
        <p:nvSpPr>
          <p:cNvPr id="6" name="Rechteck 5"/>
          <p:cNvSpPr/>
          <p:nvPr/>
        </p:nvSpPr>
        <p:spPr>
          <a:xfrm>
            <a:off x="1524000" y="1268760"/>
            <a:ext cx="8604448" cy="2416046"/>
          </a:xfrm>
          <a:prstGeom prst="rect">
            <a:avLst/>
          </a:prstGeom>
        </p:spPr>
        <p:txBody>
          <a:bodyPr wrap="square" lIns="91440" tIns="45720" rIns="91440" bIns="45720" anchor="t">
            <a:spAutoFit/>
          </a:bodyPr>
          <a:lstStyle/>
          <a:p>
            <a:pPr marL="800100" lvl="3" indent="-342900">
              <a:spcBef>
                <a:spcPts val="500"/>
              </a:spcBef>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pitchFamily="2"/>
              </a:rPr>
              <a:t>Grundsatz: Erst raus, dann rein!</a:t>
            </a:r>
          </a:p>
          <a:p>
            <a:pPr marL="800100" lvl="3" indent="-342900">
              <a:spcBef>
                <a:spcPts val="500"/>
              </a:spcBef>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pitchFamily="2"/>
              </a:rPr>
              <a:t>Ort: Mittellinie </a:t>
            </a:r>
          </a:p>
          <a:p>
            <a:pPr marL="800100" lvl="3" indent="-342900">
              <a:spcBef>
                <a:spcPts val="500"/>
              </a:spcBef>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a:rPr>
              <a:t>Wann: Immer - außer während einer Strafecke </a:t>
            </a:r>
          </a:p>
          <a:p>
            <a:pPr marL="800100" lvl="3" indent="-342900">
              <a:spcBef>
                <a:spcPts val="500"/>
              </a:spcBef>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a:rPr>
              <a:t>Torwartwechsel</a:t>
            </a:r>
            <a:endParaRPr lang="de-DE" dirty="0">
              <a:cs typeface="Tahoma"/>
            </a:endParaRPr>
          </a:p>
          <a:p>
            <a:pPr marL="1257300" lvl="4" indent="-342900">
              <a:spcBef>
                <a:spcPts val="500"/>
              </a:spcBef>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pitchFamily="2"/>
              </a:rPr>
              <a:t>Auf der Seite der Mannschaftsbank; im Bereich 3m an der Mittellinie</a:t>
            </a:r>
          </a:p>
          <a:p>
            <a:pPr marL="1257300" lvl="4" indent="-342900">
              <a:spcBef>
                <a:spcPts val="500"/>
              </a:spcBef>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pitchFamily="2"/>
              </a:rPr>
              <a:t>Zeitstopp im Feld; </a:t>
            </a:r>
            <a:r>
              <a:rPr lang="de-DE" dirty="0">
                <a:solidFill>
                  <a:srgbClr val="0070C0"/>
                </a:solidFill>
                <a:latin typeface="+mj-lt"/>
                <a:ea typeface="Lucida Sans Unicode" pitchFamily="2"/>
                <a:cs typeface="Tahoma" pitchFamily="2"/>
              </a:rPr>
              <a:t>kein Zeitstopp</a:t>
            </a:r>
            <a:r>
              <a:rPr lang="de-DE" dirty="0">
                <a:latin typeface="+mj-lt"/>
                <a:ea typeface="Lucida Sans Unicode" pitchFamily="2"/>
                <a:cs typeface="Tahoma" pitchFamily="2"/>
              </a:rPr>
              <a:t> in der Halle</a:t>
            </a:r>
          </a:p>
          <a:p>
            <a:pPr marL="0" lvl="2">
              <a:spcBef>
                <a:spcPts val="500"/>
              </a:spcBef>
              <a:buSzPct val="100000"/>
              <a:defRPr sz="1800" b="0" i="0" u="none" strike="noStrike" kern="0" cap="none" spc="0" baseline="0">
                <a:solidFill>
                  <a:srgbClr val="000000"/>
                </a:solidFill>
                <a:uFillTx/>
              </a:defRPr>
            </a:pPr>
            <a:endParaRPr lang="de-DE" dirty="0">
              <a:latin typeface="+mj-lt"/>
              <a:ea typeface="Lucida Sans Unicode" pitchFamily="2"/>
              <a:cs typeface="Tahoma" pitchFamily="2"/>
            </a:endParaRPr>
          </a:p>
        </p:txBody>
      </p:sp>
      <p:sp>
        <p:nvSpPr>
          <p:cNvPr id="3" name="Titel 2"/>
          <p:cNvSpPr>
            <a:spLocks noGrp="1"/>
          </p:cNvSpPr>
          <p:nvPr>
            <p:ph type="title"/>
          </p:nvPr>
        </p:nvSpPr>
        <p:spPr/>
        <p:txBody>
          <a:bodyPr/>
          <a:lstStyle/>
          <a:p>
            <a:r>
              <a:rPr lang="de-DE" dirty="0"/>
              <a:t>Spielerwechsel</a:t>
            </a:r>
          </a:p>
        </p:txBody>
      </p:sp>
      <p:sp>
        <p:nvSpPr>
          <p:cNvPr id="5" name="Rechteck 4">
            <a:extLst>
              <a:ext uri="{FF2B5EF4-FFF2-40B4-BE49-F238E27FC236}">
                <a16:creationId xmlns:a16="http://schemas.microsoft.com/office/drawing/2014/main" id="{84B36C3E-2A71-744C-8FBC-A7357A626971}"/>
              </a:ext>
            </a:extLst>
          </p:cNvPr>
          <p:cNvSpPr/>
          <p:nvPr/>
        </p:nvSpPr>
        <p:spPr>
          <a:xfrm>
            <a:off x="1524000" y="3429000"/>
            <a:ext cx="8604448" cy="3672800"/>
          </a:xfrm>
          <a:prstGeom prst="rect">
            <a:avLst/>
          </a:prstGeom>
        </p:spPr>
        <p:txBody>
          <a:bodyPr wrap="square" lIns="91440" tIns="45720" rIns="91440" bIns="45720" anchor="t">
            <a:spAutoFit/>
          </a:bodyPr>
          <a:lstStyle/>
          <a:p>
            <a:pPr marL="457200" lvl="3">
              <a:spcBef>
                <a:spcPts val="500"/>
              </a:spcBef>
              <a:buSzPct val="100000"/>
              <a:defRPr sz="1800" b="0" i="0" u="none" strike="noStrike" kern="0" cap="none" spc="0" baseline="0">
                <a:solidFill>
                  <a:srgbClr val="000000"/>
                </a:solidFill>
                <a:uFillTx/>
              </a:defRPr>
            </a:pPr>
            <a:r>
              <a:rPr lang="de-DE" b="1" u="sng" dirty="0">
                <a:latin typeface="+mj-lt"/>
                <a:ea typeface="Lucida Sans Unicode" pitchFamily="2"/>
                <a:cs typeface="Tahoma" pitchFamily="2"/>
              </a:rPr>
              <a:t>Wechselfehler</a:t>
            </a:r>
            <a:r>
              <a:rPr lang="de-DE" dirty="0">
                <a:latin typeface="+mj-lt"/>
                <a:ea typeface="Lucida Sans Unicode" pitchFamily="2"/>
                <a:cs typeface="Tahoma" pitchFamily="2"/>
              </a:rPr>
              <a:t> auf dem </a:t>
            </a:r>
            <a:r>
              <a:rPr lang="de-DE" b="1" u="sng" dirty="0">
                <a:latin typeface="+mj-lt"/>
                <a:ea typeface="Lucida Sans Unicode" pitchFamily="2"/>
                <a:cs typeface="Tahoma" pitchFamily="2"/>
              </a:rPr>
              <a:t>Feld</a:t>
            </a:r>
            <a:r>
              <a:rPr lang="de-DE" dirty="0">
                <a:latin typeface="+mj-lt"/>
                <a:ea typeface="Lucida Sans Unicode" pitchFamily="2"/>
                <a:cs typeface="Tahoma" pitchFamily="2"/>
              </a:rPr>
              <a:t> werden mit einer gelben Karte für den fehlerhaft wechselnden Spieler bestraft bzw. den Mannschaftsführer, wenn sich der Spieler nicht mehr feststellen lässt. Das Spiel wird mit Freischlag für die andere Mannschaft fortgeführt und zwar an der Stelle an der sich der Ball befand als der Wechselfehler festgestellt wurde (regelgerechten Zustand wieder herstellen).</a:t>
            </a:r>
            <a:br>
              <a:rPr lang="de-DE" dirty="0">
                <a:latin typeface="+mj-lt"/>
                <a:ea typeface="Lucida Sans Unicode" pitchFamily="2"/>
                <a:cs typeface="Tahoma" pitchFamily="2"/>
              </a:rPr>
            </a:br>
            <a:r>
              <a:rPr lang="de-DE" b="1" u="sng" dirty="0">
                <a:solidFill>
                  <a:srgbClr val="0070C0"/>
                </a:solidFill>
                <a:latin typeface="+mj-lt"/>
                <a:ea typeface="Lucida Sans Unicode" pitchFamily="2"/>
                <a:cs typeface="Tahoma" pitchFamily="2"/>
              </a:rPr>
              <a:t>Halle</a:t>
            </a:r>
            <a:r>
              <a:rPr lang="de-DE" dirty="0">
                <a:solidFill>
                  <a:srgbClr val="0070C0"/>
                </a:solidFill>
                <a:latin typeface="+mj-lt"/>
                <a:ea typeface="Lucida Sans Unicode" pitchFamily="2"/>
                <a:cs typeface="Tahoma" pitchFamily="2"/>
              </a:rPr>
              <a:t> kann eine Karte gegeben werden, aber kein muss,</a:t>
            </a:r>
            <a:br>
              <a:rPr lang="de-DE" dirty="0">
                <a:solidFill>
                  <a:srgbClr val="0070C0"/>
                </a:solidFill>
                <a:latin typeface="+mj-lt"/>
                <a:ea typeface="Lucida Sans Unicode" pitchFamily="2"/>
                <a:cs typeface="Tahoma" pitchFamily="2"/>
              </a:rPr>
            </a:br>
            <a:r>
              <a:rPr lang="de-DE" dirty="0">
                <a:solidFill>
                  <a:srgbClr val="0070C0"/>
                </a:solidFill>
                <a:latin typeface="+mj-lt"/>
                <a:ea typeface="Lucida Sans Unicode" pitchFamily="2"/>
                <a:cs typeface="Tahoma" pitchFamily="2"/>
              </a:rPr>
              <a:t>auf jeden Fall mit Strafecke zu ahnden!</a:t>
            </a:r>
          </a:p>
          <a:p>
            <a:pPr marL="457200" lvl="3">
              <a:spcBef>
                <a:spcPts val="500"/>
              </a:spcBef>
              <a:buSzPct val="100000"/>
              <a:defRPr sz="1800" b="0" i="0" u="none" strike="noStrike" kern="0" cap="none" spc="0" baseline="0">
                <a:solidFill>
                  <a:srgbClr val="000000"/>
                </a:solidFill>
                <a:uFillTx/>
              </a:defRPr>
            </a:pPr>
            <a:endParaRPr lang="de-DE" dirty="0">
              <a:solidFill>
                <a:srgbClr val="0070C0"/>
              </a:solidFill>
              <a:latin typeface="+mj-lt"/>
              <a:ea typeface="Lucida Sans Unicode" pitchFamily="2"/>
              <a:cs typeface="Tahoma" pitchFamily="2"/>
            </a:endParaRPr>
          </a:p>
          <a:p>
            <a:pPr marL="457200" lvl="3">
              <a:spcBef>
                <a:spcPts val="500"/>
              </a:spcBef>
              <a:buSzPct val="100000"/>
              <a:defRPr sz="1800" b="0" i="0" u="none" strike="noStrike" kern="0" cap="none" spc="0" baseline="0">
                <a:solidFill>
                  <a:srgbClr val="000000"/>
                </a:solidFill>
                <a:uFillTx/>
              </a:defRPr>
            </a:pPr>
            <a:r>
              <a:rPr lang="de-DE" dirty="0">
                <a:latin typeface="+mj-lt"/>
                <a:ea typeface="Lucida Sans Unicode" pitchFamily="2"/>
                <a:cs typeface="Tahoma"/>
              </a:rPr>
              <a:t>Sobald ein verletzter Spieler auf dem Spielfeld behandelt wird, muss dieser für 2 Minuten </a:t>
            </a:r>
            <a:r>
              <a:rPr lang="de-DE" dirty="0">
                <a:solidFill>
                  <a:srgbClr val="00B0F0"/>
                </a:solidFill>
                <a:latin typeface="+mj-lt"/>
                <a:ea typeface="Lucida Sans Unicode" pitchFamily="2"/>
                <a:cs typeface="Tahoma"/>
              </a:rPr>
              <a:t>(Halle 1 Minute)</a:t>
            </a:r>
            <a:r>
              <a:rPr lang="de-DE" dirty="0">
                <a:latin typeface="+mj-lt"/>
                <a:ea typeface="Lucida Sans Unicode" pitchFamily="2"/>
                <a:cs typeface="Tahoma"/>
              </a:rPr>
              <a:t> das Spielfeld verlassen</a:t>
            </a:r>
            <a:endParaRPr lang="de-DE" dirty="0">
              <a:cs typeface="Calibri"/>
            </a:endParaRPr>
          </a:p>
          <a:p>
            <a:pPr marL="457200" lvl="3">
              <a:spcBef>
                <a:spcPts val="500"/>
              </a:spcBef>
              <a:defRPr sz="1800" b="0" i="0" u="none" strike="noStrike" kern="0" cap="none" spc="0" baseline="0">
                <a:solidFill>
                  <a:srgbClr val="000000"/>
                </a:solidFill>
                <a:uFillTx/>
              </a:defRPr>
            </a:pPr>
            <a:r>
              <a:rPr lang="de-DE" dirty="0">
                <a:latin typeface="+mj-lt"/>
                <a:ea typeface="Lucida Sans Unicode" pitchFamily="2"/>
                <a:cs typeface="Tahoma"/>
              </a:rPr>
              <a:t>Merksatz: Dauer Grüne Karte gleich Dauer wie lange ein verletzter Spieler raus muss</a:t>
            </a:r>
            <a:endParaRPr lang="de-DE" dirty="0">
              <a:latin typeface="+mj-lt"/>
              <a:ea typeface="Lucida Sans Unicode" pitchFamily="2"/>
              <a:cs typeface="Tahoma" pitchFamily="2"/>
            </a:endParaRPr>
          </a:p>
          <a:p>
            <a:pPr marL="0" lvl="2">
              <a:spcBef>
                <a:spcPts val="500"/>
              </a:spcBef>
              <a:buSzPct val="100000"/>
              <a:defRPr sz="1800" b="0" i="0" u="none" strike="noStrike" kern="0" cap="none" spc="0" baseline="0">
                <a:solidFill>
                  <a:srgbClr val="000000"/>
                </a:solidFill>
                <a:uFillTx/>
              </a:defRPr>
            </a:pPr>
            <a:endParaRPr lang="de-DE" dirty="0">
              <a:latin typeface="+mj-lt"/>
              <a:ea typeface="Lucida Sans Unicode" pitchFamily="2"/>
              <a:cs typeface="Tahoma" pitchFamily="2"/>
            </a:endParaRPr>
          </a:p>
        </p:txBody>
      </p:sp>
    </p:spTree>
    <p:extLst>
      <p:ext uri="{BB962C8B-B14F-4D97-AF65-F5344CB8AC3E}">
        <p14:creationId xmlns:p14="http://schemas.microsoft.com/office/powerpoint/2010/main" val="2252273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p:txBody>
      </p:sp>
      <p:sp>
        <p:nvSpPr>
          <p:cNvPr id="14" name="Rechteck 13"/>
          <p:cNvSpPr/>
          <p:nvPr/>
        </p:nvSpPr>
        <p:spPr>
          <a:xfrm>
            <a:off x="6738300" y="4435808"/>
            <a:ext cx="242374" cy="369332"/>
          </a:xfrm>
          <a:prstGeom prst="rect">
            <a:avLst/>
          </a:prstGeom>
        </p:spPr>
        <p:txBody>
          <a:bodyPr wrap="none">
            <a:spAutoFit/>
          </a:bodyPr>
          <a:lstStyle/>
          <a:p>
            <a:r>
              <a:rPr lang="de-DE" dirty="0">
                <a:solidFill>
                  <a:srgbClr val="003399"/>
                </a:solidFill>
                <a:latin typeface="Calibri" panose="020F0502020204030204" pitchFamily="34" charset="0"/>
                <a:ea typeface="Lucida Sans Unicode" pitchFamily="2"/>
                <a:cs typeface="Tahoma" pitchFamily="2"/>
              </a:rPr>
              <a:t> </a:t>
            </a:r>
            <a:endParaRPr lang="de-DE" dirty="0"/>
          </a:p>
        </p:txBody>
      </p:sp>
      <p:sp>
        <p:nvSpPr>
          <p:cNvPr id="6" name="Rechteck 5"/>
          <p:cNvSpPr/>
          <p:nvPr/>
        </p:nvSpPr>
        <p:spPr>
          <a:xfrm>
            <a:off x="1524000" y="1268761"/>
            <a:ext cx="9144000" cy="1759456"/>
          </a:xfrm>
          <a:prstGeom prst="rect">
            <a:avLst/>
          </a:prstGeom>
        </p:spPr>
        <p:txBody>
          <a:bodyPr wrap="square">
            <a:spAutoFit/>
          </a:bodyPr>
          <a:lstStyle/>
          <a:p>
            <a:pPr>
              <a:spcBef>
                <a:spcPts val="1125"/>
              </a:spcBef>
              <a:defRPr sz="1800" b="0" i="0" u="none" strike="noStrike" kern="0" cap="none" spc="0" baseline="0">
                <a:solidFill>
                  <a:srgbClr val="000000"/>
                </a:solidFill>
                <a:uFillTx/>
              </a:defRPr>
            </a:pPr>
            <a:r>
              <a:rPr lang="de-DE" dirty="0">
                <a:ea typeface="Lucida Sans Unicode" pitchFamily="2"/>
                <a:cs typeface="Tahoma" pitchFamily="2"/>
              </a:rPr>
              <a:t>Beurteilung nur nach</a:t>
            </a:r>
            <a:r>
              <a:rPr lang="de-DE" b="1" dirty="0">
                <a:ea typeface="Lucida Sans Unicode" pitchFamily="2"/>
                <a:cs typeface="Tahoma" pitchFamily="2"/>
              </a:rPr>
              <a:t> </a:t>
            </a:r>
            <a:r>
              <a:rPr lang="de-DE" dirty="0">
                <a:ea typeface="Lucida Sans Unicode" pitchFamily="2"/>
                <a:cs typeface="Tahoma" pitchFamily="2"/>
              </a:rPr>
              <a:t>der </a:t>
            </a:r>
            <a:r>
              <a:rPr lang="de-DE" u="sng" dirty="0">
                <a:ea typeface="Lucida Sans Unicode" pitchFamily="2"/>
                <a:cs typeface="Tahoma" pitchFamily="2"/>
              </a:rPr>
              <a:t>Gefährlichkeit</a:t>
            </a:r>
            <a:r>
              <a:rPr lang="de-DE" dirty="0">
                <a:ea typeface="Lucida Sans Unicode" pitchFamily="2"/>
                <a:cs typeface="Tahoma" pitchFamily="2"/>
              </a:rPr>
              <a:t> des Balls.</a:t>
            </a:r>
          </a:p>
          <a:p>
            <a:pPr>
              <a:spcBef>
                <a:spcPts val="1125"/>
              </a:spcBef>
              <a:defRPr sz="1800" b="0" i="0" u="none" strike="noStrike" kern="0" cap="none" spc="0" baseline="0">
                <a:solidFill>
                  <a:srgbClr val="000000"/>
                </a:solidFill>
                <a:uFillTx/>
              </a:defRPr>
            </a:pPr>
            <a:r>
              <a:rPr lang="de-DE" u="sng" dirty="0">
                <a:ea typeface="Lucida Sans Unicode" pitchFamily="2"/>
                <a:cs typeface="Tahoma" pitchFamily="2"/>
              </a:rPr>
              <a:t>Setup</a:t>
            </a:r>
            <a:r>
              <a:rPr lang="de-DE" dirty="0">
                <a:ea typeface="Lucida Sans Unicode" pitchFamily="2"/>
                <a:cs typeface="Tahoma" pitchFamily="2"/>
              </a:rPr>
              <a:t>: Gegner muss 5 m Abstand halten! </a:t>
            </a:r>
          </a:p>
          <a:p>
            <a:pPr>
              <a:spcBef>
                <a:spcPts val="1125"/>
              </a:spcBef>
              <a:defRPr sz="1800" b="0" i="0" u="none" strike="noStrike" kern="0" cap="none" spc="0" baseline="0">
                <a:solidFill>
                  <a:srgbClr val="000000"/>
                </a:solidFill>
                <a:uFillTx/>
              </a:defRPr>
            </a:pPr>
            <a:r>
              <a:rPr lang="de-DE" u="sng" dirty="0">
                <a:ea typeface="Lucida Sans Unicode" pitchFamily="2"/>
                <a:cs typeface="Tahoma" pitchFamily="2"/>
              </a:rPr>
              <a:t>Start</a:t>
            </a:r>
            <a:r>
              <a:rPr lang="de-DE" dirty="0">
                <a:ea typeface="Lucida Sans Unicode" pitchFamily="2"/>
                <a:cs typeface="Tahoma" pitchFamily="2"/>
              </a:rPr>
              <a:t>: Ball darf nicht gefährlich in die direkte Richtung eines stehenden oder sich nähernden Spielers geschlenzt werden. Dem Gegner ist es verboten, in den Ball hineinzuspringen, um ihn gefährlich zu machen (persönliche Strafe).</a:t>
            </a:r>
            <a:endParaRPr lang="de-DE" dirty="0">
              <a:solidFill>
                <a:srgbClr val="000000"/>
              </a:solidFill>
              <a:ea typeface="Lucida Sans Unicode" pitchFamily="2"/>
              <a:cs typeface="Tahoma" pitchFamily="2"/>
            </a:endParaRPr>
          </a:p>
        </p:txBody>
      </p:sp>
      <p:grpSp>
        <p:nvGrpSpPr>
          <p:cNvPr id="33" name="Group 2"/>
          <p:cNvGrpSpPr/>
          <p:nvPr/>
        </p:nvGrpSpPr>
        <p:grpSpPr>
          <a:xfrm>
            <a:off x="4163258" y="3684371"/>
            <a:ext cx="4500000" cy="2520717"/>
            <a:chOff x="1692362" y="1916280"/>
            <a:chExt cx="4500000" cy="2520717"/>
          </a:xfrm>
        </p:grpSpPr>
        <p:sp>
          <p:nvSpPr>
            <p:cNvPr id="34" name="WordArt 3"/>
            <p:cNvSpPr/>
            <p:nvPr/>
          </p:nvSpPr>
          <p:spPr>
            <a:xfrm>
              <a:off x="2955962" y="3105000"/>
              <a:ext cx="175683" cy="179643"/>
            </a:xfrm>
            <a:prstGeom prst="rect">
              <a:avLst/>
            </a:prstGeom>
          </p:spPr>
          <p:txBody>
            <a:bodyPr vert="horz" wrap="none" lIns="90004" tIns="46798" rIns="90004" bIns="46798" numCol="1" fromWordArt="1" anchor="t" anchorCtr="1" compatLnSpc="0">
              <a:prstTxWarp prst="textPlain">
                <a:avLst/>
              </a:prstTxWarp>
            </a:bodyPr>
            <a:lstStyle/>
            <a:p>
              <a:pPr hangingPunct="0">
                <a:defRPr sz="1800" b="0" i="0" u="none" strike="noStrike" kern="0" cap="none" spc="3" baseline="0">
                  <a:solidFill>
                    <a:srgbClr val="000000"/>
                  </a:solidFill>
                  <a:uFillTx/>
                  <a:latin typeface="Arial Black" pitchFamily="16"/>
                  <a:ea typeface="Arial Black" pitchFamily="16"/>
                  <a:cs typeface="Arial Black" pitchFamily="16"/>
                </a:defRPr>
              </a:pPr>
              <a:r>
                <a:rPr lang="de-DE" sz="2400" spc="3" dirty="0">
                  <a:ln w="9363">
                    <a:solidFill>
                      <a:srgbClr val="000000"/>
                    </a:solidFill>
                    <a:prstDash val="solid"/>
                    <a:miter/>
                  </a:ln>
                  <a:solidFill>
                    <a:srgbClr val="FFFFFF"/>
                  </a:solidFill>
                  <a:effectLst>
                    <a:outerShdw dist="38187" dir="2700000" algn="tl">
                      <a:srgbClr val="000000">
                        <a:alpha val="44000"/>
                      </a:srgbClr>
                    </a:outerShdw>
                  </a:effectLst>
                  <a:latin typeface="Arial Black" pitchFamily="18"/>
                  <a:ea typeface="Arial Black" pitchFamily="18"/>
                  <a:cs typeface="Arial Black" pitchFamily="18"/>
                </a:rPr>
                <a:t>X</a:t>
              </a:r>
            </a:p>
          </p:txBody>
        </p:sp>
        <p:sp>
          <p:nvSpPr>
            <p:cNvPr id="35" name="Oval 4"/>
            <p:cNvSpPr/>
            <p:nvPr/>
          </p:nvSpPr>
          <p:spPr>
            <a:xfrm>
              <a:off x="1692362" y="1916280"/>
              <a:ext cx="2665082" cy="2520717"/>
            </a:xfrm>
            <a:custGeom>
              <a:avLst/>
              <a:gdLst>
                <a:gd name="f0" fmla="val 10800000"/>
                <a:gd name="f1" fmla="val 5400000"/>
                <a:gd name="f2" fmla="val 180"/>
                <a:gd name="f3" fmla="val w"/>
                <a:gd name="f4" fmla="val h"/>
                <a:gd name="f5" fmla="val 0"/>
                <a:gd name="f6" fmla="val 21600"/>
                <a:gd name="f7" fmla="*/ 5419351 1 1725033"/>
                <a:gd name="f8" fmla="*/ 10800 10800 1"/>
                <a:gd name="f9" fmla="+- 0 0 360"/>
                <a:gd name="f10" fmla="val 10800"/>
                <a:gd name="f11" fmla="+- 0 0 0"/>
                <a:gd name="f12" fmla="*/ f3 1 21600"/>
                <a:gd name="f13" fmla="*/ f4 1 21600"/>
                <a:gd name="f14" fmla="val f5"/>
                <a:gd name="f15" fmla="val f6"/>
                <a:gd name="f16" fmla="*/ 0 f7 1"/>
                <a:gd name="f17" fmla="*/ f5 f0 1"/>
                <a:gd name="f18" fmla="*/ f9 f0 1"/>
                <a:gd name="f19" fmla="*/ f11 f0 1"/>
                <a:gd name="f20" fmla="+- f15 0 f14"/>
                <a:gd name="f21" fmla="*/ f16 1 f2"/>
                <a:gd name="f22" fmla="*/ f17 1 f2"/>
                <a:gd name="f23" fmla="*/ f18 1 f2"/>
                <a:gd name="f24" fmla="*/ f19 1 f2"/>
                <a:gd name="f25" fmla="*/ f20 1 21600"/>
                <a:gd name="f26" fmla="+- 0 0 f21"/>
                <a:gd name="f27" fmla="+- f22 0 f1"/>
                <a:gd name="f28" fmla="+- f23 0 f1"/>
                <a:gd name="f29" fmla="+- f24 0 f1"/>
                <a:gd name="f30" fmla="*/ 3163 f25 1"/>
                <a:gd name="f31" fmla="*/ 18437 f25 1"/>
                <a:gd name="f32" fmla="*/ 10800 f25 1"/>
                <a:gd name="f33" fmla="*/ 0 f25 1"/>
                <a:gd name="f34" fmla="*/ 21600 f25 1"/>
                <a:gd name="f35" fmla="*/ f26 f0 1"/>
                <a:gd name="f36" fmla="+- f28 0 f27"/>
                <a:gd name="f37" fmla="*/ f35 1 f7"/>
                <a:gd name="f38" fmla="*/ f32 1 f25"/>
                <a:gd name="f39" fmla="*/ f33 1 f25"/>
                <a:gd name="f40" fmla="*/ f30 1 f25"/>
                <a:gd name="f41" fmla="*/ f31 1 f25"/>
                <a:gd name="f42" fmla="*/ f34 1 f25"/>
                <a:gd name="f43" fmla="+- f37 0 f1"/>
                <a:gd name="f44" fmla="*/ f40 f12 1"/>
                <a:gd name="f45" fmla="*/ f41 f12 1"/>
                <a:gd name="f46" fmla="*/ f41 f13 1"/>
                <a:gd name="f47" fmla="*/ f40 f13 1"/>
                <a:gd name="f48" fmla="*/ f38 f12 1"/>
                <a:gd name="f49" fmla="*/ f39 f13 1"/>
                <a:gd name="f50" fmla="*/ f39 f12 1"/>
                <a:gd name="f51" fmla="*/ f38 f13 1"/>
                <a:gd name="f52" fmla="*/ f42 f13 1"/>
                <a:gd name="f53" fmla="*/ f42 f12 1"/>
                <a:gd name="f54" fmla="+- f43 f1 0"/>
                <a:gd name="f55" fmla="*/ f54 f7 1"/>
                <a:gd name="f56" fmla="*/ f55 1 f0"/>
                <a:gd name="f57" fmla="+- 0 0 f56"/>
                <a:gd name="f58" fmla="+- 0 0 f57"/>
                <a:gd name="f59" fmla="*/ f58 f0 1"/>
                <a:gd name="f60" fmla="*/ f59 1 f7"/>
                <a:gd name="f61" fmla="+- f60 0 f1"/>
                <a:gd name="f62" fmla="cos 1 f61"/>
                <a:gd name="f63" fmla="sin 1 f61"/>
                <a:gd name="f64" fmla="+- 0 0 f62"/>
                <a:gd name="f65" fmla="+- 0 0 f63"/>
                <a:gd name="f66" fmla="+- 0 0 f64"/>
                <a:gd name="f67" fmla="+- 0 0 f65"/>
                <a:gd name="f68" fmla="val f66"/>
                <a:gd name="f69" fmla="val f67"/>
                <a:gd name="f70" fmla="+- 0 0 f68"/>
                <a:gd name="f71" fmla="+- 0 0 f69"/>
                <a:gd name="f72" fmla="*/ 10800 f70 1"/>
                <a:gd name="f73" fmla="*/ 10800 f71 1"/>
                <a:gd name="f74" fmla="*/ f72 f72 1"/>
                <a:gd name="f75" fmla="*/ f73 f73 1"/>
                <a:gd name="f76" fmla="+- f74 f75 0"/>
                <a:gd name="f77" fmla="sqrt f76"/>
                <a:gd name="f78" fmla="*/ f8 1 f77"/>
                <a:gd name="f79" fmla="*/ f70 f78 1"/>
                <a:gd name="f80" fmla="*/ f71 f78 1"/>
                <a:gd name="f81" fmla="+- 10800 0 f79"/>
                <a:gd name="f82" fmla="+- 10800 0 f80"/>
              </a:gdLst>
              <a:ahLst/>
              <a:cxnLst>
                <a:cxn ang="3cd4">
                  <a:pos x="hc" y="t"/>
                </a:cxn>
                <a:cxn ang="0">
                  <a:pos x="r" y="vc"/>
                </a:cxn>
                <a:cxn ang="cd4">
                  <a:pos x="hc" y="b"/>
                </a:cxn>
                <a:cxn ang="cd2">
                  <a:pos x="l" y="vc"/>
                </a:cxn>
                <a:cxn ang="f29">
                  <a:pos x="f48" y="f49"/>
                </a:cxn>
                <a:cxn ang="f29">
                  <a:pos x="f44" y="f47"/>
                </a:cxn>
                <a:cxn ang="f29">
                  <a:pos x="f50" y="f51"/>
                </a:cxn>
                <a:cxn ang="f29">
                  <a:pos x="f44" y="f46"/>
                </a:cxn>
                <a:cxn ang="f29">
                  <a:pos x="f48" y="f52"/>
                </a:cxn>
                <a:cxn ang="f29">
                  <a:pos x="f45" y="f46"/>
                </a:cxn>
                <a:cxn ang="f29">
                  <a:pos x="f53" y="f51"/>
                </a:cxn>
                <a:cxn ang="f29">
                  <a:pos x="f45" y="f47"/>
                </a:cxn>
              </a:cxnLst>
              <a:rect l="f44" t="f47" r="f45" b="f46"/>
              <a:pathLst>
                <a:path w="21600" h="21600">
                  <a:moveTo>
                    <a:pt x="f81" y="f82"/>
                  </a:moveTo>
                  <a:arcTo wR="f10" hR="f10" stAng="f27" swAng="f36"/>
                  <a:close/>
                </a:path>
              </a:pathLst>
            </a:custGeom>
            <a:noFill/>
            <a:ln w="28437">
              <a:solidFill>
                <a:srgbClr val="003399"/>
              </a:solidFill>
              <a:custDash>
                <a:ds d="100000" sp="100000"/>
              </a:custDash>
              <a:miter/>
            </a:ln>
          </p:spPr>
          <p:txBody>
            <a:bodyPr vert="horz" wrap="none" lIns="90004" tIns="46798" rIns="90004" bIns="46798" anchor="ctr" anchorCtr="0" compatLnSpc="0"/>
            <a:lstStyle/>
            <a:p>
              <a:pPr hangingPunct="0">
                <a:defRPr sz="1800" b="0" i="0" u="none" strike="noStrike" kern="0" cap="none" spc="0" baseline="0">
                  <a:solidFill>
                    <a:srgbClr val="000000"/>
                  </a:solidFill>
                  <a:uFillTx/>
                </a:defRPr>
              </a:pPr>
              <a:endParaRPr lang="de-DE" sz="2400" dirty="0">
                <a:solidFill>
                  <a:srgbClr val="000000"/>
                </a:solidFill>
                <a:latin typeface="Calibri" panose="020F0502020204030204" pitchFamily="34" charset="0"/>
                <a:ea typeface="Lucida Sans Unicode" pitchFamily="2"/>
                <a:cs typeface="Tahoma" pitchFamily="2"/>
              </a:endParaRPr>
            </a:p>
          </p:txBody>
        </p:sp>
        <p:sp>
          <p:nvSpPr>
            <p:cNvPr id="36" name="Line 5"/>
            <p:cNvSpPr/>
            <p:nvPr/>
          </p:nvSpPr>
          <p:spPr>
            <a:xfrm>
              <a:off x="3109682" y="3191036"/>
              <a:ext cx="1223640"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363">
              <a:solidFill>
                <a:srgbClr val="003399"/>
              </a:solidFill>
              <a:prstDash val="solid"/>
              <a:miter/>
              <a:headEnd type="arrow"/>
              <a:tailEnd type="arrow"/>
            </a:ln>
          </p:spPr>
          <p:txBody>
            <a:bodyPr vert="horz" wrap="square" lIns="90004" tIns="46798" rIns="90004" bIns="46798" anchor="t" anchorCtr="0" compatLnSpc="0"/>
            <a:lstStyle/>
            <a:p>
              <a:pPr hangingPunct="0">
                <a:defRPr sz="1800" b="0" i="0" u="none" strike="noStrike" kern="0" cap="none" spc="0" baseline="0">
                  <a:solidFill>
                    <a:srgbClr val="000000"/>
                  </a:solidFill>
                  <a:uFillTx/>
                </a:defRPr>
              </a:pPr>
              <a:endParaRPr lang="de-DE" sz="2400" dirty="0">
                <a:solidFill>
                  <a:srgbClr val="000000"/>
                </a:solidFill>
                <a:latin typeface="Calibri" panose="020F0502020204030204" pitchFamily="34" charset="0"/>
                <a:ea typeface="Lucida Sans Unicode" pitchFamily="2"/>
                <a:cs typeface="Tahoma" pitchFamily="2"/>
              </a:endParaRPr>
            </a:p>
          </p:txBody>
        </p:sp>
        <p:sp>
          <p:nvSpPr>
            <p:cNvPr id="37" name="Text Box 6"/>
            <p:cNvSpPr/>
            <p:nvPr/>
          </p:nvSpPr>
          <p:spPr>
            <a:xfrm>
              <a:off x="3490923" y="2997357"/>
              <a:ext cx="504355" cy="251028"/>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a:spcBef>
                  <a:spcPts val="625"/>
                </a:spcBef>
                <a:defRPr sz="1800" b="0" i="0" u="none" strike="noStrike" kern="0" cap="none" spc="0" baseline="0">
                  <a:solidFill>
                    <a:srgbClr val="000000"/>
                  </a:solidFill>
                  <a:uFillTx/>
                </a:defRPr>
              </a:pPr>
              <a:r>
                <a:rPr lang="de-DE" sz="1000" b="1" dirty="0">
                  <a:solidFill>
                    <a:srgbClr val="000000"/>
                  </a:solidFill>
                  <a:latin typeface="Calibri" panose="020F0502020204030204" pitchFamily="34" charset="0"/>
                  <a:ea typeface="Lucida Sans Unicode" pitchFamily="2"/>
                  <a:cs typeface="Tahoma" pitchFamily="2"/>
                </a:rPr>
                <a:t>5 m</a:t>
              </a:r>
            </a:p>
          </p:txBody>
        </p:sp>
        <p:sp>
          <p:nvSpPr>
            <p:cNvPr id="38" name="WordArt 7"/>
            <p:cNvSpPr/>
            <p:nvPr/>
          </p:nvSpPr>
          <p:spPr>
            <a:xfrm>
              <a:off x="4427277" y="3090955"/>
              <a:ext cx="176040" cy="179277"/>
            </a:xfrm>
            <a:prstGeom prst="rect">
              <a:avLst/>
            </a:prstGeom>
          </p:spPr>
          <p:txBody>
            <a:bodyPr vert="horz" wrap="none" lIns="90004" tIns="46798" rIns="90004" bIns="46798" numCol="1" fromWordArt="1" anchor="t" anchorCtr="1" compatLnSpc="0">
              <a:prstTxWarp prst="textPlain">
                <a:avLst/>
              </a:prstTxWarp>
            </a:bodyPr>
            <a:lstStyle/>
            <a:p>
              <a:pPr hangingPunct="0">
                <a:defRPr sz="1800" b="0" i="0" u="none" strike="noStrike" kern="0" cap="none" spc="3" baseline="0">
                  <a:solidFill>
                    <a:srgbClr val="000000"/>
                  </a:solidFill>
                  <a:uFillTx/>
                  <a:latin typeface="Arial Black" pitchFamily="16"/>
                  <a:ea typeface="Arial Black" pitchFamily="16"/>
                  <a:cs typeface="Arial Black" pitchFamily="16"/>
                </a:defRPr>
              </a:pPr>
              <a:r>
                <a:rPr lang="de-DE" sz="2400" spc="3" dirty="0">
                  <a:ln w="9363">
                    <a:solidFill>
                      <a:srgbClr val="000000"/>
                    </a:solidFill>
                    <a:prstDash val="solid"/>
                    <a:miter/>
                  </a:ln>
                  <a:solidFill>
                    <a:srgbClr val="00FF00"/>
                  </a:solidFill>
                  <a:effectLst>
                    <a:outerShdw dist="38187" dir="2700000" algn="tl">
                      <a:srgbClr val="000000">
                        <a:alpha val="44000"/>
                      </a:srgbClr>
                    </a:outerShdw>
                  </a:effectLst>
                  <a:latin typeface="Arial Black" pitchFamily="18"/>
                  <a:ea typeface="Arial Black" pitchFamily="18"/>
                  <a:cs typeface="Arial Black" pitchFamily="18"/>
                </a:rPr>
                <a:t>X</a:t>
              </a:r>
            </a:p>
          </p:txBody>
        </p:sp>
        <p:sp>
          <p:nvSpPr>
            <p:cNvPr id="39" name="AutoShape 8"/>
            <p:cNvSpPr/>
            <p:nvPr/>
          </p:nvSpPr>
          <p:spPr>
            <a:xfrm>
              <a:off x="3132002" y="2770202"/>
              <a:ext cx="2952359" cy="720720"/>
            </a:xfrm>
            <a:custGeom>
              <a:avLst/>
              <a:gdLst>
                <a:gd name="f0" fmla="val 10800000"/>
                <a:gd name="f1" fmla="val 5400000"/>
                <a:gd name="f2" fmla="val 180"/>
                <a:gd name="f3" fmla="val w"/>
                <a:gd name="f4" fmla="val h"/>
                <a:gd name="f5" fmla="val 0"/>
                <a:gd name="f6" fmla="val 21600"/>
                <a:gd name="f7" fmla="val 19497"/>
                <a:gd name="f8" fmla="val 8897"/>
                <a:gd name="f9" fmla="val 18603"/>
                <a:gd name="f10" fmla="val 4810"/>
                <a:gd name="f11" fmla="val 14983"/>
                <a:gd name="f12" fmla="val 1897"/>
                <a:gd name="f13" fmla="val 10800"/>
                <a:gd name="f14" fmla="val 5883"/>
                <a:gd name="f15" fmla="val 1896"/>
                <a:gd name="f16" fmla="val 11332"/>
                <a:gd name="f17" fmla="val 1944"/>
                <a:gd name="f18" fmla="val 11863"/>
                <a:gd name="f19" fmla="val 2039"/>
                <a:gd name="f20" fmla="val 12387"/>
                <a:gd name="f21" fmla="val 173"/>
                <a:gd name="f22" fmla="val 12725"/>
                <a:gd name="f23" fmla="val 57"/>
                <a:gd name="f24" fmla="val 12090"/>
                <a:gd name="f25" fmla="val 11445"/>
                <a:gd name="f26" fmla="val 4835"/>
                <a:gd name="f27" fmla="val 15875"/>
                <a:gd name="f28" fmla="+- 0 0 1"/>
                <a:gd name="f29" fmla="val 20265"/>
                <a:gd name="f30" fmla="val 3533"/>
                <a:gd name="f31" fmla="val 21350"/>
                <a:gd name="f32" fmla="val 8491"/>
                <a:gd name="f33" fmla="val 23988"/>
                <a:gd name="f34" fmla="val 7914"/>
                <a:gd name="f35" fmla="val 21204"/>
                <a:gd name="f36" fmla="val 12259"/>
                <a:gd name="f37" fmla="val 16859"/>
                <a:gd name="f38" fmla="val 9474"/>
                <a:gd name="f39" fmla="+- 0 0 0"/>
                <a:gd name="f40" fmla="*/ f3 1 21600"/>
                <a:gd name="f41" fmla="*/ f4 1 21600"/>
                <a:gd name="f42" fmla="val f5"/>
                <a:gd name="f43" fmla="val f6"/>
                <a:gd name="f44" fmla="*/ f39 f0 1"/>
                <a:gd name="f45" fmla="+- f43 0 f42"/>
                <a:gd name="f46" fmla="*/ f44 1 f2"/>
                <a:gd name="f47" fmla="*/ f45 1 21600"/>
                <a:gd name="f48" fmla="+- f46 0 f1"/>
                <a:gd name="f49" fmla="*/ 3159 f47 1"/>
                <a:gd name="f50" fmla="*/ 18441 f47 1"/>
                <a:gd name="f51" fmla="*/ 18460 f47 1"/>
                <a:gd name="f52" fmla="*/ 3140 f47 1"/>
                <a:gd name="f53" fmla="*/ 748 f47 1"/>
                <a:gd name="f54" fmla="*/ 4 f47 1"/>
                <a:gd name="f55" fmla="*/ 95 f47 1"/>
                <a:gd name="f56" fmla="*/ 264 f47 1"/>
                <a:gd name="f57" fmla="*/ 780 f47 1"/>
                <a:gd name="f58" fmla="*/ 43 f47 1"/>
                <a:gd name="f59" fmla="*/ 2066 f47 1"/>
                <a:gd name="f60" fmla="*/ 166 f47 1"/>
                <a:gd name="f61" fmla="*/ 1826 f47 1"/>
                <a:gd name="f62" fmla="*/ 258 f47 1"/>
                <a:gd name="f63" fmla="*/ 1452 f47 1"/>
                <a:gd name="f64" fmla="*/ 199 f47 1"/>
                <a:gd name="f65" fmla="*/ f53 1 f47"/>
                <a:gd name="f66" fmla="*/ f54 1 f47"/>
                <a:gd name="f67" fmla="*/ f55 1 f47"/>
                <a:gd name="f68" fmla="*/ f56 1 f47"/>
                <a:gd name="f69" fmla="*/ f57 1 f47"/>
                <a:gd name="f70" fmla="*/ f58 1 f47"/>
                <a:gd name="f71" fmla="*/ f59 1 f47"/>
                <a:gd name="f72" fmla="*/ f60 1 f47"/>
                <a:gd name="f73" fmla="*/ f61 1 f47"/>
                <a:gd name="f74" fmla="*/ f62 1 f47"/>
                <a:gd name="f75" fmla="*/ f63 1 f47"/>
                <a:gd name="f76" fmla="*/ f64 1 f47"/>
                <a:gd name="f77" fmla="*/ f49 1 f47"/>
                <a:gd name="f78" fmla="*/ f50 1 f47"/>
                <a:gd name="f79" fmla="*/ f52 1 f47"/>
                <a:gd name="f80" fmla="*/ f51 1 f47"/>
                <a:gd name="f81" fmla="*/ f77 f40 1"/>
                <a:gd name="f82" fmla="*/ f78 f40 1"/>
                <a:gd name="f83" fmla="*/ f80 f41 1"/>
                <a:gd name="f84" fmla="*/ f79 f41 1"/>
                <a:gd name="f85" fmla="*/ f65 f40 1"/>
                <a:gd name="f86" fmla="*/ f66 f41 1"/>
                <a:gd name="f87" fmla="*/ f67 f40 1"/>
                <a:gd name="f88" fmla="*/ f68 f41 1"/>
                <a:gd name="f89" fmla="*/ f69 f40 1"/>
                <a:gd name="f90" fmla="*/ f70 f41 1"/>
                <a:gd name="f91" fmla="*/ f71 f40 1"/>
                <a:gd name="f92" fmla="*/ f72 f41 1"/>
                <a:gd name="f93" fmla="*/ f73 f40 1"/>
                <a:gd name="f94" fmla="*/ f74 f41 1"/>
                <a:gd name="f95" fmla="*/ f75 f40 1"/>
                <a:gd name="f96" fmla="*/ f76 f41 1"/>
              </a:gdLst>
              <a:ahLst/>
              <a:cxnLst>
                <a:cxn ang="3cd4">
                  <a:pos x="hc" y="t"/>
                </a:cxn>
                <a:cxn ang="0">
                  <a:pos x="r" y="vc"/>
                </a:cxn>
                <a:cxn ang="cd4">
                  <a:pos x="hc" y="b"/>
                </a:cxn>
                <a:cxn ang="cd2">
                  <a:pos x="l" y="vc"/>
                </a:cxn>
                <a:cxn ang="f48">
                  <a:pos x="f85" y="f86"/>
                </a:cxn>
                <a:cxn ang="f48">
                  <a:pos x="f87" y="f88"/>
                </a:cxn>
                <a:cxn ang="f48">
                  <a:pos x="f89" y="f90"/>
                </a:cxn>
                <a:cxn ang="f48">
                  <a:pos x="f91" y="f92"/>
                </a:cxn>
                <a:cxn ang="f48">
                  <a:pos x="f93" y="f94"/>
                </a:cxn>
                <a:cxn ang="f48">
                  <a:pos x="f95" y="f96"/>
                </a:cxn>
              </a:cxnLst>
              <a:rect l="f81" t="f84" r="f82" b="f83"/>
              <a:pathLst>
                <a:path w="21600" h="21600">
                  <a:moveTo>
                    <a:pt x="f7" y="f8"/>
                  </a:moveTo>
                  <a:cubicBezTo>
                    <a:pt x="f9" y="f10"/>
                    <a:pt x="f11" y="f12"/>
                    <a:pt x="f13" y="f12"/>
                  </a:cubicBezTo>
                  <a:cubicBezTo>
                    <a:pt x="f14" y="f12"/>
                    <a:pt x="f12" y="f14"/>
                    <a:pt x="f12" y="f13"/>
                  </a:cubicBezTo>
                  <a:cubicBezTo>
                    <a:pt x="f15" y="f16"/>
                    <a:pt x="f17" y="f18"/>
                    <a:pt x="f19" y="f20"/>
                  </a:cubicBezTo>
                  <a:lnTo>
                    <a:pt x="f21" y="f22"/>
                  </a:lnTo>
                  <a:cubicBezTo>
                    <a:pt x="f23" y="f24"/>
                    <a:pt x="f5" y="f25"/>
                    <a:pt x="f5" y="f13"/>
                  </a:cubicBezTo>
                  <a:cubicBezTo>
                    <a:pt x="f5" y="f26"/>
                    <a:pt x="f26" y="f5"/>
                    <a:pt x="f13" y="f5"/>
                  </a:cubicBezTo>
                  <a:cubicBezTo>
                    <a:pt x="f27" y="f28"/>
                    <a:pt x="f29" y="f30"/>
                    <a:pt x="f31" y="f32"/>
                  </a:cubicBezTo>
                  <a:lnTo>
                    <a:pt x="f33" y="f34"/>
                  </a:lnTo>
                  <a:lnTo>
                    <a:pt x="f35" y="f36"/>
                  </a:lnTo>
                  <a:lnTo>
                    <a:pt x="f37" y="f38"/>
                  </a:lnTo>
                  <a:lnTo>
                    <a:pt x="f7" y="f8"/>
                  </a:lnTo>
                  <a:close/>
                </a:path>
              </a:pathLst>
            </a:custGeom>
            <a:noFill/>
            <a:ln w="9363">
              <a:solidFill>
                <a:srgbClr val="003399"/>
              </a:solidFill>
              <a:prstDash val="solid"/>
              <a:miter/>
            </a:ln>
          </p:spPr>
          <p:txBody>
            <a:bodyPr vert="horz" wrap="none" lIns="90004" tIns="46798" rIns="90004" bIns="46798" anchor="ctr" anchorCtr="0" compatLnSpc="0"/>
            <a:lstStyle/>
            <a:p>
              <a:pPr hangingPunct="0">
                <a:defRPr sz="1800" b="0" i="0" u="none" strike="noStrike" kern="0" cap="none" spc="0" baseline="0">
                  <a:solidFill>
                    <a:srgbClr val="000000"/>
                  </a:solidFill>
                  <a:uFillTx/>
                </a:defRPr>
              </a:pPr>
              <a:endParaRPr lang="de-DE" sz="2400" dirty="0">
                <a:solidFill>
                  <a:srgbClr val="000000"/>
                </a:solidFill>
                <a:latin typeface="Calibri" panose="020F0502020204030204" pitchFamily="34" charset="0"/>
                <a:ea typeface="Lucida Sans Unicode" pitchFamily="2"/>
                <a:cs typeface="Tahoma" pitchFamily="2"/>
              </a:endParaRPr>
            </a:p>
          </p:txBody>
        </p:sp>
        <p:sp>
          <p:nvSpPr>
            <p:cNvPr id="40" name="Oval 9"/>
            <p:cNvSpPr/>
            <p:nvPr/>
          </p:nvSpPr>
          <p:spPr>
            <a:xfrm>
              <a:off x="6084719" y="3284634"/>
              <a:ext cx="107643" cy="107999"/>
            </a:xfrm>
            <a:custGeom>
              <a:avLst/>
              <a:gdLst>
                <a:gd name="f0" fmla="val 10800000"/>
                <a:gd name="f1" fmla="val 5400000"/>
                <a:gd name="f2" fmla="val 180"/>
                <a:gd name="f3" fmla="val w"/>
                <a:gd name="f4" fmla="val h"/>
                <a:gd name="f5" fmla="val 0"/>
                <a:gd name="f6" fmla="val 21600"/>
                <a:gd name="f7" fmla="*/ 5419351 1 1725033"/>
                <a:gd name="f8" fmla="*/ 10800 10800 1"/>
                <a:gd name="f9" fmla="+- 0 0 360"/>
                <a:gd name="f10" fmla="val 10800"/>
                <a:gd name="f11" fmla="+- 0 0 0"/>
                <a:gd name="f12" fmla="*/ f3 1 21600"/>
                <a:gd name="f13" fmla="*/ f4 1 21600"/>
                <a:gd name="f14" fmla="val f5"/>
                <a:gd name="f15" fmla="val f6"/>
                <a:gd name="f16" fmla="*/ 0 f7 1"/>
                <a:gd name="f17" fmla="*/ f5 f0 1"/>
                <a:gd name="f18" fmla="*/ f9 f0 1"/>
                <a:gd name="f19" fmla="*/ f11 f0 1"/>
                <a:gd name="f20" fmla="+- f15 0 f14"/>
                <a:gd name="f21" fmla="*/ f16 1 f2"/>
                <a:gd name="f22" fmla="*/ f17 1 f2"/>
                <a:gd name="f23" fmla="*/ f18 1 f2"/>
                <a:gd name="f24" fmla="*/ f19 1 f2"/>
                <a:gd name="f25" fmla="*/ f20 1 21600"/>
                <a:gd name="f26" fmla="+- 0 0 f21"/>
                <a:gd name="f27" fmla="+- f22 0 f1"/>
                <a:gd name="f28" fmla="+- f23 0 f1"/>
                <a:gd name="f29" fmla="+- f24 0 f1"/>
                <a:gd name="f30" fmla="*/ 3163 f25 1"/>
                <a:gd name="f31" fmla="*/ 18437 f25 1"/>
                <a:gd name="f32" fmla="*/ 10800 f25 1"/>
                <a:gd name="f33" fmla="*/ 0 f25 1"/>
                <a:gd name="f34" fmla="*/ 21600 f25 1"/>
                <a:gd name="f35" fmla="*/ f26 f0 1"/>
                <a:gd name="f36" fmla="+- f28 0 f27"/>
                <a:gd name="f37" fmla="*/ f35 1 f7"/>
                <a:gd name="f38" fmla="*/ f32 1 f25"/>
                <a:gd name="f39" fmla="*/ f33 1 f25"/>
                <a:gd name="f40" fmla="*/ f30 1 f25"/>
                <a:gd name="f41" fmla="*/ f31 1 f25"/>
                <a:gd name="f42" fmla="*/ f34 1 f25"/>
                <a:gd name="f43" fmla="+- f37 0 f1"/>
                <a:gd name="f44" fmla="*/ f40 f12 1"/>
                <a:gd name="f45" fmla="*/ f41 f12 1"/>
                <a:gd name="f46" fmla="*/ f41 f13 1"/>
                <a:gd name="f47" fmla="*/ f40 f13 1"/>
                <a:gd name="f48" fmla="*/ f38 f12 1"/>
                <a:gd name="f49" fmla="*/ f39 f13 1"/>
                <a:gd name="f50" fmla="*/ f39 f12 1"/>
                <a:gd name="f51" fmla="*/ f38 f13 1"/>
                <a:gd name="f52" fmla="*/ f42 f13 1"/>
                <a:gd name="f53" fmla="*/ f42 f12 1"/>
                <a:gd name="f54" fmla="+- f43 f1 0"/>
                <a:gd name="f55" fmla="*/ f54 f7 1"/>
                <a:gd name="f56" fmla="*/ f55 1 f0"/>
                <a:gd name="f57" fmla="+- 0 0 f56"/>
                <a:gd name="f58" fmla="+- 0 0 f57"/>
                <a:gd name="f59" fmla="*/ f58 f0 1"/>
                <a:gd name="f60" fmla="*/ f59 1 f7"/>
                <a:gd name="f61" fmla="+- f60 0 f1"/>
                <a:gd name="f62" fmla="cos 1 f61"/>
                <a:gd name="f63" fmla="sin 1 f61"/>
                <a:gd name="f64" fmla="+- 0 0 f62"/>
                <a:gd name="f65" fmla="+- 0 0 f63"/>
                <a:gd name="f66" fmla="+- 0 0 f64"/>
                <a:gd name="f67" fmla="+- 0 0 f65"/>
                <a:gd name="f68" fmla="val f66"/>
                <a:gd name="f69" fmla="val f67"/>
                <a:gd name="f70" fmla="+- 0 0 f68"/>
                <a:gd name="f71" fmla="+- 0 0 f69"/>
                <a:gd name="f72" fmla="*/ 10800 f70 1"/>
                <a:gd name="f73" fmla="*/ 10800 f71 1"/>
                <a:gd name="f74" fmla="*/ f72 f72 1"/>
                <a:gd name="f75" fmla="*/ f73 f73 1"/>
                <a:gd name="f76" fmla="+- f74 f75 0"/>
                <a:gd name="f77" fmla="sqrt f76"/>
                <a:gd name="f78" fmla="*/ f8 1 f77"/>
                <a:gd name="f79" fmla="*/ f70 f78 1"/>
                <a:gd name="f80" fmla="*/ f71 f78 1"/>
                <a:gd name="f81" fmla="+- 10800 0 f79"/>
                <a:gd name="f82" fmla="+- 10800 0 f80"/>
              </a:gdLst>
              <a:ahLst/>
              <a:cxnLst>
                <a:cxn ang="3cd4">
                  <a:pos x="hc" y="t"/>
                </a:cxn>
                <a:cxn ang="0">
                  <a:pos x="r" y="vc"/>
                </a:cxn>
                <a:cxn ang="cd4">
                  <a:pos x="hc" y="b"/>
                </a:cxn>
                <a:cxn ang="cd2">
                  <a:pos x="l" y="vc"/>
                </a:cxn>
                <a:cxn ang="f29">
                  <a:pos x="f48" y="f49"/>
                </a:cxn>
                <a:cxn ang="f29">
                  <a:pos x="f44" y="f47"/>
                </a:cxn>
                <a:cxn ang="f29">
                  <a:pos x="f50" y="f51"/>
                </a:cxn>
                <a:cxn ang="f29">
                  <a:pos x="f44" y="f46"/>
                </a:cxn>
                <a:cxn ang="f29">
                  <a:pos x="f48" y="f52"/>
                </a:cxn>
                <a:cxn ang="f29">
                  <a:pos x="f45" y="f46"/>
                </a:cxn>
                <a:cxn ang="f29">
                  <a:pos x="f53" y="f51"/>
                </a:cxn>
                <a:cxn ang="f29">
                  <a:pos x="f45" y="f47"/>
                </a:cxn>
              </a:cxnLst>
              <a:rect l="f44" t="f47" r="f45" b="f46"/>
              <a:pathLst>
                <a:path w="21600" h="21600">
                  <a:moveTo>
                    <a:pt x="f81" y="f82"/>
                  </a:moveTo>
                  <a:arcTo wR="f10" hR="f10" stAng="f27" swAng="f36"/>
                  <a:close/>
                </a:path>
              </a:pathLst>
            </a:custGeom>
            <a:solidFill>
              <a:srgbClr val="CCFFFF"/>
            </a:solidFill>
            <a:ln w="12600">
              <a:solidFill>
                <a:srgbClr val="003399"/>
              </a:solidFill>
              <a:prstDash val="solid"/>
              <a:miter/>
            </a:ln>
          </p:spPr>
          <p:txBody>
            <a:bodyPr vert="horz" wrap="none" lIns="90004" tIns="46798" rIns="90004" bIns="46798" anchor="ctr" anchorCtr="0" compatLnSpc="0"/>
            <a:lstStyle/>
            <a:p>
              <a:pPr hangingPunct="0">
                <a:defRPr sz="1800" b="0" i="0" u="none" strike="noStrike" kern="0" cap="none" spc="0" baseline="0">
                  <a:solidFill>
                    <a:srgbClr val="000000"/>
                  </a:solidFill>
                  <a:uFillTx/>
                </a:defRPr>
              </a:pPr>
              <a:endParaRPr lang="de-DE" sz="2400" dirty="0">
                <a:solidFill>
                  <a:srgbClr val="000000"/>
                </a:solidFill>
                <a:latin typeface="Calibri" panose="020F0502020204030204" pitchFamily="34" charset="0"/>
                <a:ea typeface="Lucida Sans Unicode" pitchFamily="2"/>
                <a:cs typeface="Tahoma" pitchFamily="2"/>
              </a:endParaRPr>
            </a:p>
          </p:txBody>
        </p:sp>
      </p:grpSp>
      <p:sp>
        <p:nvSpPr>
          <p:cNvPr id="3" name="Rechteck 2"/>
          <p:cNvSpPr/>
          <p:nvPr/>
        </p:nvSpPr>
        <p:spPr>
          <a:xfrm>
            <a:off x="1524001" y="6115881"/>
            <a:ext cx="1892954" cy="369332"/>
          </a:xfrm>
          <a:prstGeom prst="rect">
            <a:avLst/>
          </a:prstGeom>
        </p:spPr>
        <p:txBody>
          <a:bodyPr wrap="none">
            <a:spAutoFit/>
          </a:bodyPr>
          <a:lstStyle/>
          <a:p>
            <a:r>
              <a:rPr lang="de-DE" dirty="0">
                <a:solidFill>
                  <a:srgbClr val="000000"/>
                </a:solidFill>
                <a:latin typeface="+mj-lt"/>
                <a:ea typeface="Lucida Sans Unicode" pitchFamily="2"/>
                <a:cs typeface="Tahoma" pitchFamily="2"/>
                <a:sym typeface="Wingdings" panose="05000000000000000000" pitchFamily="2" charset="2"/>
              </a:rPr>
              <a:t> </a:t>
            </a:r>
            <a:r>
              <a:rPr lang="de-DE" dirty="0">
                <a:solidFill>
                  <a:srgbClr val="000000"/>
                </a:solidFill>
                <a:latin typeface="+mj-lt"/>
                <a:ea typeface="Lucida Sans Unicode" pitchFamily="2"/>
                <a:cs typeface="Tahoma" pitchFamily="2"/>
              </a:rPr>
              <a:t>Weiterspielen!</a:t>
            </a:r>
            <a:endParaRPr lang="de-DE" dirty="0">
              <a:latin typeface="+mj-lt"/>
            </a:endParaRPr>
          </a:p>
        </p:txBody>
      </p:sp>
      <p:sp>
        <p:nvSpPr>
          <p:cNvPr id="4" name="Titel 3"/>
          <p:cNvSpPr>
            <a:spLocks noGrp="1"/>
          </p:cNvSpPr>
          <p:nvPr>
            <p:ph type="title"/>
          </p:nvPr>
        </p:nvSpPr>
        <p:spPr/>
        <p:txBody>
          <a:bodyPr/>
          <a:lstStyle/>
          <a:p>
            <a:r>
              <a:rPr lang="de-DE" dirty="0"/>
              <a:t>Schlenzball</a:t>
            </a:r>
          </a:p>
        </p:txBody>
      </p:sp>
    </p:spTree>
    <p:extLst>
      <p:ext uri="{BB962C8B-B14F-4D97-AF65-F5344CB8AC3E}">
        <p14:creationId xmlns:p14="http://schemas.microsoft.com/office/powerpoint/2010/main" val="255868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p:txBody>
      </p:sp>
      <p:sp>
        <p:nvSpPr>
          <p:cNvPr id="6" name="Rechteck 5"/>
          <p:cNvSpPr/>
          <p:nvPr/>
        </p:nvSpPr>
        <p:spPr>
          <a:xfrm>
            <a:off x="1524000" y="1268761"/>
            <a:ext cx="9144000" cy="1341393"/>
          </a:xfrm>
          <a:prstGeom prst="rect">
            <a:avLst/>
          </a:prstGeom>
        </p:spPr>
        <p:txBody>
          <a:bodyPr wrap="square">
            <a:spAutoFit/>
          </a:bodyPr>
          <a:lstStyle/>
          <a:p>
            <a:pPr>
              <a:spcBef>
                <a:spcPts val="1125"/>
              </a:spcBef>
              <a:defRPr sz="1800" b="0" i="0" u="none" strike="noStrike" kern="0" cap="none" spc="0" baseline="0">
                <a:solidFill>
                  <a:srgbClr val="000000"/>
                </a:solidFill>
                <a:uFillTx/>
              </a:defRPr>
            </a:pPr>
            <a:r>
              <a:rPr lang="de-DE" u="sng" dirty="0">
                <a:ea typeface="Lucida Sans Unicode" pitchFamily="2"/>
                <a:cs typeface="Tahoma" pitchFamily="2"/>
              </a:rPr>
              <a:t>Richtung</a:t>
            </a:r>
            <a:r>
              <a:rPr lang="de-DE" dirty="0">
                <a:ea typeface="Lucida Sans Unicode" pitchFamily="2"/>
                <a:cs typeface="Tahoma" pitchFamily="2"/>
              </a:rPr>
              <a:t>: Ball muss in den </a:t>
            </a:r>
            <a:r>
              <a:rPr lang="de-DE" u="sng" dirty="0">
                <a:ea typeface="Lucida Sans Unicode" pitchFamily="2"/>
                <a:cs typeface="Tahoma" pitchFamily="2"/>
              </a:rPr>
              <a:t>FREIEN RAUM </a:t>
            </a:r>
            <a:r>
              <a:rPr lang="de-DE" dirty="0">
                <a:ea typeface="Lucida Sans Unicode" pitchFamily="2"/>
                <a:cs typeface="Tahoma" pitchFamily="2"/>
              </a:rPr>
              <a:t>oder zu einem Spieler, der im freien Raum steht oder dorthin läuft, geschlenzt werden.</a:t>
            </a:r>
          </a:p>
          <a:p>
            <a:pPr>
              <a:spcBef>
                <a:spcPts val="1125"/>
              </a:spcBef>
              <a:defRPr sz="1800" b="0" i="0" u="none" strike="noStrike" kern="0" cap="none" spc="0" baseline="0">
                <a:solidFill>
                  <a:srgbClr val="000000"/>
                </a:solidFill>
                <a:uFillTx/>
              </a:defRPr>
            </a:pPr>
            <a:r>
              <a:rPr lang="de-DE" dirty="0">
                <a:solidFill>
                  <a:srgbClr val="000000"/>
                </a:solidFill>
                <a:ea typeface="Lucida Sans Unicode" pitchFamily="2"/>
                <a:cs typeface="Tahoma" pitchFamily="2"/>
              </a:rPr>
              <a:t>Der Spieler der als erstes am Ort der Landung ist, hat das Recht der „Ballannahme“, d.h. der </a:t>
            </a:r>
            <a:r>
              <a:rPr lang="de-DE" u="sng" dirty="0">
                <a:solidFill>
                  <a:srgbClr val="000000"/>
                </a:solidFill>
                <a:ea typeface="Lucida Sans Unicode" pitchFamily="2"/>
                <a:cs typeface="Tahoma" pitchFamily="2"/>
              </a:rPr>
              <a:t>Gegner</a:t>
            </a:r>
            <a:r>
              <a:rPr lang="de-DE" dirty="0">
                <a:solidFill>
                  <a:srgbClr val="000000"/>
                </a:solidFill>
                <a:ea typeface="Lucida Sans Unicode" pitchFamily="2"/>
                <a:cs typeface="Tahoma" pitchFamily="2"/>
              </a:rPr>
              <a:t> muss einen Abstand von mindestens 5m einhalten.</a:t>
            </a:r>
          </a:p>
        </p:txBody>
      </p:sp>
      <p:sp>
        <p:nvSpPr>
          <p:cNvPr id="3" name="Rechteck 2"/>
          <p:cNvSpPr/>
          <p:nvPr/>
        </p:nvSpPr>
        <p:spPr>
          <a:xfrm>
            <a:off x="1524000" y="5556490"/>
            <a:ext cx="9141970" cy="646331"/>
          </a:xfrm>
          <a:prstGeom prst="rect">
            <a:avLst/>
          </a:prstGeom>
        </p:spPr>
        <p:txBody>
          <a:bodyPr wrap="square">
            <a:spAutoFit/>
          </a:bodyPr>
          <a:lstStyle/>
          <a:p>
            <a:pPr>
              <a:spcBef>
                <a:spcPts val="1125"/>
              </a:spcBef>
              <a:defRPr sz="1800" b="0" i="0" u="none" strike="noStrike" kern="0" cap="none" spc="0" baseline="0">
                <a:solidFill>
                  <a:srgbClr val="000000"/>
                </a:solidFill>
                <a:uFillTx/>
              </a:defRPr>
            </a:pPr>
            <a:r>
              <a:rPr lang="de-DE" kern="0" dirty="0">
                <a:solidFill>
                  <a:srgbClr val="000000"/>
                </a:solidFill>
                <a:latin typeface="+mj-lt"/>
                <a:ea typeface="Lucida Sans Unicode" pitchFamily="2"/>
                <a:cs typeface="Tahoma" pitchFamily="2"/>
              </a:rPr>
              <a:t>Entscheidung: Keine Gefahr.</a:t>
            </a:r>
            <a:br>
              <a:rPr lang="de-DE" kern="0" dirty="0">
                <a:solidFill>
                  <a:srgbClr val="000000"/>
                </a:solidFill>
                <a:latin typeface="+mj-lt"/>
                <a:ea typeface="Lucida Sans Unicode" pitchFamily="2"/>
                <a:cs typeface="Tahoma" pitchFamily="2"/>
              </a:rPr>
            </a:br>
            <a:r>
              <a:rPr lang="de-DE" kern="0" dirty="0">
                <a:solidFill>
                  <a:srgbClr val="000000"/>
                </a:solidFill>
                <a:latin typeface="+mj-lt"/>
                <a:ea typeface="Lucida Sans Unicode" pitchFamily="2"/>
                <a:cs typeface="Tahoma" pitchFamily="2"/>
                <a:sym typeface="Wingdings" panose="05000000000000000000" pitchFamily="2" charset="2"/>
              </a:rPr>
              <a:t> </a:t>
            </a:r>
            <a:r>
              <a:rPr lang="de-DE" dirty="0">
                <a:solidFill>
                  <a:srgbClr val="000000"/>
                </a:solidFill>
                <a:latin typeface="+mj-lt"/>
                <a:ea typeface="Lucida Sans Unicode" pitchFamily="2"/>
                <a:cs typeface="Tahoma" pitchFamily="2"/>
              </a:rPr>
              <a:t>Weiterspielen</a:t>
            </a:r>
          </a:p>
        </p:txBody>
      </p:sp>
      <p:sp>
        <p:nvSpPr>
          <p:cNvPr id="25" name="WordArt 2"/>
          <p:cNvSpPr/>
          <p:nvPr/>
        </p:nvSpPr>
        <p:spPr>
          <a:xfrm>
            <a:off x="3614885" y="4268404"/>
            <a:ext cx="176040" cy="179643"/>
          </a:xfrm>
          <a:prstGeom prst="rect">
            <a:avLst/>
          </a:prstGeom>
        </p:spPr>
        <p:txBody>
          <a:bodyPr vert="horz" wrap="none" lIns="90004" tIns="46798" rIns="90004" bIns="46798" numCol="1" fromWordArt="1" anchor="t" anchorCtr="1" compatLnSpc="0">
            <a:prstTxWarp prst="textPlain">
              <a:avLst/>
            </a:prstTxWarp>
          </a:bodyPr>
          <a:lstStyle/>
          <a:p>
            <a:pPr hangingPunct="0">
              <a:defRPr sz="1800" b="0" i="0" u="none" strike="noStrike" kern="0" cap="none" spc="3" baseline="0">
                <a:solidFill>
                  <a:srgbClr val="000000"/>
                </a:solidFill>
                <a:uFillTx/>
                <a:latin typeface="Arial Black" pitchFamily="16"/>
                <a:ea typeface="Arial Black" pitchFamily="16"/>
                <a:cs typeface="Arial Black" pitchFamily="16"/>
              </a:defRPr>
            </a:pPr>
            <a:r>
              <a:rPr lang="de-DE" sz="2400" spc="3" dirty="0">
                <a:ln w="9363">
                  <a:solidFill>
                    <a:srgbClr val="000000"/>
                  </a:solidFill>
                  <a:prstDash val="solid"/>
                  <a:miter/>
                </a:ln>
                <a:solidFill>
                  <a:srgbClr val="FFFFFF"/>
                </a:solidFill>
                <a:effectLst>
                  <a:outerShdw dist="38187" dir="2700000" algn="tl">
                    <a:srgbClr val="000000">
                      <a:alpha val="44000"/>
                    </a:srgbClr>
                  </a:outerShdw>
                </a:effectLst>
                <a:latin typeface="Arial Black" pitchFamily="18"/>
                <a:ea typeface="Arial Black" pitchFamily="18"/>
                <a:cs typeface="Arial Black" pitchFamily="18"/>
              </a:rPr>
              <a:t>X</a:t>
            </a:r>
          </a:p>
        </p:txBody>
      </p:sp>
      <p:sp>
        <p:nvSpPr>
          <p:cNvPr id="26" name="Oval 3"/>
          <p:cNvSpPr/>
          <p:nvPr/>
        </p:nvSpPr>
        <p:spPr>
          <a:xfrm>
            <a:off x="5734200" y="3295327"/>
            <a:ext cx="2665439" cy="2521083"/>
          </a:xfrm>
          <a:custGeom>
            <a:avLst/>
            <a:gdLst>
              <a:gd name="f0" fmla="val 10800000"/>
              <a:gd name="f1" fmla="val 5400000"/>
              <a:gd name="f2" fmla="val 180"/>
              <a:gd name="f3" fmla="val w"/>
              <a:gd name="f4" fmla="val h"/>
              <a:gd name="f5" fmla="val 0"/>
              <a:gd name="f6" fmla="val 21600"/>
              <a:gd name="f7" fmla="*/ 5419351 1 1725033"/>
              <a:gd name="f8" fmla="*/ 10800 10800 1"/>
              <a:gd name="f9" fmla="+- 0 0 360"/>
              <a:gd name="f10" fmla="val 10800"/>
              <a:gd name="f11" fmla="+- 0 0 0"/>
              <a:gd name="f12" fmla="*/ f3 1 21600"/>
              <a:gd name="f13" fmla="*/ f4 1 21600"/>
              <a:gd name="f14" fmla="val f5"/>
              <a:gd name="f15" fmla="val f6"/>
              <a:gd name="f16" fmla="*/ 0 f7 1"/>
              <a:gd name="f17" fmla="*/ f5 f0 1"/>
              <a:gd name="f18" fmla="*/ f9 f0 1"/>
              <a:gd name="f19" fmla="*/ f11 f0 1"/>
              <a:gd name="f20" fmla="+- f15 0 f14"/>
              <a:gd name="f21" fmla="*/ f16 1 f2"/>
              <a:gd name="f22" fmla="*/ f17 1 f2"/>
              <a:gd name="f23" fmla="*/ f18 1 f2"/>
              <a:gd name="f24" fmla="*/ f19 1 f2"/>
              <a:gd name="f25" fmla="*/ f20 1 21600"/>
              <a:gd name="f26" fmla="+- 0 0 f21"/>
              <a:gd name="f27" fmla="+- f22 0 f1"/>
              <a:gd name="f28" fmla="+- f23 0 f1"/>
              <a:gd name="f29" fmla="+- f24 0 f1"/>
              <a:gd name="f30" fmla="*/ 3163 f25 1"/>
              <a:gd name="f31" fmla="*/ 18437 f25 1"/>
              <a:gd name="f32" fmla="*/ 10800 f25 1"/>
              <a:gd name="f33" fmla="*/ 0 f25 1"/>
              <a:gd name="f34" fmla="*/ 21600 f25 1"/>
              <a:gd name="f35" fmla="*/ f26 f0 1"/>
              <a:gd name="f36" fmla="+- f28 0 f27"/>
              <a:gd name="f37" fmla="*/ f35 1 f7"/>
              <a:gd name="f38" fmla="*/ f32 1 f25"/>
              <a:gd name="f39" fmla="*/ f33 1 f25"/>
              <a:gd name="f40" fmla="*/ f30 1 f25"/>
              <a:gd name="f41" fmla="*/ f31 1 f25"/>
              <a:gd name="f42" fmla="*/ f34 1 f25"/>
              <a:gd name="f43" fmla="+- f37 0 f1"/>
              <a:gd name="f44" fmla="*/ f40 f12 1"/>
              <a:gd name="f45" fmla="*/ f41 f12 1"/>
              <a:gd name="f46" fmla="*/ f41 f13 1"/>
              <a:gd name="f47" fmla="*/ f40 f13 1"/>
              <a:gd name="f48" fmla="*/ f38 f12 1"/>
              <a:gd name="f49" fmla="*/ f39 f13 1"/>
              <a:gd name="f50" fmla="*/ f39 f12 1"/>
              <a:gd name="f51" fmla="*/ f38 f13 1"/>
              <a:gd name="f52" fmla="*/ f42 f13 1"/>
              <a:gd name="f53" fmla="*/ f42 f12 1"/>
              <a:gd name="f54" fmla="+- f43 f1 0"/>
              <a:gd name="f55" fmla="*/ f54 f7 1"/>
              <a:gd name="f56" fmla="*/ f55 1 f0"/>
              <a:gd name="f57" fmla="+- 0 0 f56"/>
              <a:gd name="f58" fmla="+- 0 0 f57"/>
              <a:gd name="f59" fmla="*/ f58 f0 1"/>
              <a:gd name="f60" fmla="*/ f59 1 f7"/>
              <a:gd name="f61" fmla="+- f60 0 f1"/>
              <a:gd name="f62" fmla="cos 1 f61"/>
              <a:gd name="f63" fmla="sin 1 f61"/>
              <a:gd name="f64" fmla="+- 0 0 f62"/>
              <a:gd name="f65" fmla="+- 0 0 f63"/>
              <a:gd name="f66" fmla="+- 0 0 f64"/>
              <a:gd name="f67" fmla="+- 0 0 f65"/>
              <a:gd name="f68" fmla="val f66"/>
              <a:gd name="f69" fmla="val f67"/>
              <a:gd name="f70" fmla="+- 0 0 f68"/>
              <a:gd name="f71" fmla="+- 0 0 f69"/>
              <a:gd name="f72" fmla="*/ 10800 f70 1"/>
              <a:gd name="f73" fmla="*/ 10800 f71 1"/>
              <a:gd name="f74" fmla="*/ f72 f72 1"/>
              <a:gd name="f75" fmla="*/ f73 f73 1"/>
              <a:gd name="f76" fmla="+- f74 f75 0"/>
              <a:gd name="f77" fmla="sqrt f76"/>
              <a:gd name="f78" fmla="*/ f8 1 f77"/>
              <a:gd name="f79" fmla="*/ f70 f78 1"/>
              <a:gd name="f80" fmla="*/ f71 f78 1"/>
              <a:gd name="f81" fmla="+- 10800 0 f79"/>
              <a:gd name="f82" fmla="+- 10800 0 f80"/>
            </a:gdLst>
            <a:ahLst/>
            <a:cxnLst>
              <a:cxn ang="3cd4">
                <a:pos x="hc" y="t"/>
              </a:cxn>
              <a:cxn ang="0">
                <a:pos x="r" y="vc"/>
              </a:cxn>
              <a:cxn ang="cd4">
                <a:pos x="hc" y="b"/>
              </a:cxn>
              <a:cxn ang="cd2">
                <a:pos x="l" y="vc"/>
              </a:cxn>
              <a:cxn ang="f29">
                <a:pos x="f48" y="f49"/>
              </a:cxn>
              <a:cxn ang="f29">
                <a:pos x="f44" y="f47"/>
              </a:cxn>
              <a:cxn ang="f29">
                <a:pos x="f50" y="f51"/>
              </a:cxn>
              <a:cxn ang="f29">
                <a:pos x="f44" y="f46"/>
              </a:cxn>
              <a:cxn ang="f29">
                <a:pos x="f48" y="f52"/>
              </a:cxn>
              <a:cxn ang="f29">
                <a:pos x="f45" y="f46"/>
              </a:cxn>
              <a:cxn ang="f29">
                <a:pos x="f53" y="f51"/>
              </a:cxn>
              <a:cxn ang="f29">
                <a:pos x="f45" y="f47"/>
              </a:cxn>
            </a:cxnLst>
            <a:rect l="f44" t="f47" r="f45" b="f46"/>
            <a:pathLst>
              <a:path w="21600" h="21600">
                <a:moveTo>
                  <a:pt x="f81" y="f82"/>
                </a:moveTo>
                <a:arcTo wR="f10" hR="f10" stAng="f27" swAng="f36"/>
                <a:close/>
              </a:path>
            </a:pathLst>
          </a:custGeom>
          <a:noFill/>
          <a:ln w="28437">
            <a:solidFill>
              <a:srgbClr val="003399"/>
            </a:solidFill>
            <a:custDash>
              <a:ds d="100000" sp="100000"/>
            </a:custDash>
            <a:miter/>
          </a:ln>
        </p:spPr>
        <p:txBody>
          <a:bodyPr vert="horz" wrap="none" lIns="90004" tIns="46798" rIns="90004" bIns="46798" anchor="ctr" anchorCtr="0" compatLnSpc="0"/>
          <a:lstStyle/>
          <a:p>
            <a:pPr hangingPunct="0">
              <a:defRPr sz="1800" b="0" i="0" u="none" strike="noStrike" kern="0" cap="none" spc="0" baseline="0">
                <a:solidFill>
                  <a:srgbClr val="000000"/>
                </a:solidFill>
                <a:uFillTx/>
              </a:defRPr>
            </a:pPr>
            <a:endParaRPr lang="de-DE" sz="2400" dirty="0">
              <a:solidFill>
                <a:srgbClr val="000000"/>
              </a:solidFill>
              <a:latin typeface="Calibri" panose="020F0502020204030204" pitchFamily="34" charset="0"/>
              <a:ea typeface="Lucida Sans Unicode" pitchFamily="2"/>
              <a:cs typeface="Tahoma" pitchFamily="2"/>
            </a:endParaRPr>
          </a:p>
        </p:txBody>
      </p:sp>
      <p:sp>
        <p:nvSpPr>
          <p:cNvPr id="27" name="Line 4"/>
          <p:cNvSpPr/>
          <p:nvPr/>
        </p:nvSpPr>
        <p:spPr>
          <a:xfrm>
            <a:off x="7121647" y="4521125"/>
            <a:ext cx="1223997"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363">
            <a:solidFill>
              <a:srgbClr val="003399"/>
            </a:solidFill>
            <a:prstDash val="solid"/>
            <a:miter/>
            <a:headEnd type="arrow"/>
            <a:tailEnd type="arrow"/>
          </a:ln>
        </p:spPr>
        <p:txBody>
          <a:bodyPr vert="horz" wrap="square" lIns="90004" tIns="46798" rIns="90004" bIns="46798" anchor="t" anchorCtr="0" compatLnSpc="0"/>
          <a:lstStyle/>
          <a:p>
            <a:pPr hangingPunct="0">
              <a:defRPr sz="1800" b="0" i="0" u="none" strike="noStrike" kern="0" cap="none" spc="0" baseline="0">
                <a:solidFill>
                  <a:srgbClr val="000000"/>
                </a:solidFill>
                <a:uFillTx/>
              </a:defRPr>
            </a:pPr>
            <a:endParaRPr lang="de-DE" sz="2400" dirty="0">
              <a:solidFill>
                <a:srgbClr val="000000"/>
              </a:solidFill>
              <a:latin typeface="Calibri" panose="020F0502020204030204" pitchFamily="34" charset="0"/>
              <a:ea typeface="Lucida Sans Unicode" pitchFamily="2"/>
              <a:cs typeface="Tahoma" pitchFamily="2"/>
            </a:endParaRPr>
          </a:p>
        </p:txBody>
      </p:sp>
      <p:sp>
        <p:nvSpPr>
          <p:cNvPr id="28" name="Text Box 5"/>
          <p:cNvSpPr/>
          <p:nvPr/>
        </p:nvSpPr>
        <p:spPr>
          <a:xfrm>
            <a:off x="7534562" y="4324200"/>
            <a:ext cx="504721" cy="251028"/>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a:spcBef>
                <a:spcPts val="625"/>
              </a:spcBef>
              <a:defRPr sz="1800" b="0" i="0" u="none" strike="noStrike" kern="0" cap="none" spc="0" baseline="0">
                <a:solidFill>
                  <a:srgbClr val="000000"/>
                </a:solidFill>
                <a:uFillTx/>
              </a:defRPr>
            </a:pPr>
            <a:r>
              <a:rPr lang="de-DE" sz="1000" b="1" dirty="0">
                <a:solidFill>
                  <a:srgbClr val="000000"/>
                </a:solidFill>
                <a:latin typeface="Calibri" panose="020F0502020204030204" pitchFamily="34" charset="0"/>
                <a:ea typeface="Lucida Sans Unicode" pitchFamily="2"/>
                <a:cs typeface="Tahoma" pitchFamily="2"/>
              </a:rPr>
              <a:t>5 m</a:t>
            </a:r>
          </a:p>
        </p:txBody>
      </p:sp>
      <p:sp>
        <p:nvSpPr>
          <p:cNvPr id="29" name="WordArt 6"/>
          <p:cNvSpPr/>
          <p:nvPr/>
        </p:nvSpPr>
        <p:spPr>
          <a:xfrm>
            <a:off x="6959641" y="4424282"/>
            <a:ext cx="176396" cy="179277"/>
          </a:xfrm>
          <a:prstGeom prst="rect">
            <a:avLst/>
          </a:prstGeom>
        </p:spPr>
        <p:txBody>
          <a:bodyPr vert="horz" wrap="none" lIns="90004" tIns="46798" rIns="90004" bIns="46798" numCol="1" fromWordArt="1" anchor="t" anchorCtr="1" compatLnSpc="0">
            <a:prstTxWarp prst="textPlain">
              <a:avLst/>
            </a:prstTxWarp>
          </a:bodyPr>
          <a:lstStyle/>
          <a:p>
            <a:pPr hangingPunct="0">
              <a:defRPr sz="1800" b="0" i="0" u="none" strike="noStrike" kern="0" cap="none" spc="3" baseline="0">
                <a:solidFill>
                  <a:srgbClr val="000000"/>
                </a:solidFill>
                <a:uFillTx/>
                <a:latin typeface="Arial Black" pitchFamily="16"/>
                <a:ea typeface="Arial Black" pitchFamily="16"/>
                <a:cs typeface="Arial Black" pitchFamily="16"/>
              </a:defRPr>
            </a:pPr>
            <a:r>
              <a:rPr lang="de-DE" sz="2400" spc="3" dirty="0">
                <a:ln w="9363">
                  <a:solidFill>
                    <a:srgbClr val="000000"/>
                  </a:solidFill>
                  <a:prstDash val="solid"/>
                  <a:miter/>
                </a:ln>
                <a:noFill/>
                <a:effectLst>
                  <a:outerShdw dist="38187" dir="2700000" algn="tl">
                    <a:srgbClr val="000000">
                      <a:alpha val="44000"/>
                    </a:srgbClr>
                  </a:outerShdw>
                </a:effectLst>
                <a:latin typeface="Arial Black" pitchFamily="18"/>
                <a:ea typeface="Arial Black" pitchFamily="18"/>
                <a:cs typeface="Arial Black" pitchFamily="18"/>
              </a:rPr>
              <a:t>X</a:t>
            </a:r>
          </a:p>
        </p:txBody>
      </p:sp>
      <p:sp>
        <p:nvSpPr>
          <p:cNvPr id="30" name="AutoShape 7"/>
          <p:cNvSpPr/>
          <p:nvPr/>
        </p:nvSpPr>
        <p:spPr>
          <a:xfrm>
            <a:off x="3790925" y="3933605"/>
            <a:ext cx="2952716" cy="720720"/>
          </a:xfrm>
          <a:custGeom>
            <a:avLst/>
            <a:gdLst>
              <a:gd name="f0" fmla="val 10800000"/>
              <a:gd name="f1" fmla="val 5400000"/>
              <a:gd name="f2" fmla="val 180"/>
              <a:gd name="f3" fmla="val w"/>
              <a:gd name="f4" fmla="val h"/>
              <a:gd name="f5" fmla="val 0"/>
              <a:gd name="f6" fmla="val 21600"/>
              <a:gd name="f7" fmla="val 19497"/>
              <a:gd name="f8" fmla="val 8897"/>
              <a:gd name="f9" fmla="val 18603"/>
              <a:gd name="f10" fmla="val 4810"/>
              <a:gd name="f11" fmla="val 14983"/>
              <a:gd name="f12" fmla="val 1897"/>
              <a:gd name="f13" fmla="val 10800"/>
              <a:gd name="f14" fmla="val 5883"/>
              <a:gd name="f15" fmla="val 1896"/>
              <a:gd name="f16" fmla="val 11332"/>
              <a:gd name="f17" fmla="val 1944"/>
              <a:gd name="f18" fmla="val 11863"/>
              <a:gd name="f19" fmla="val 2039"/>
              <a:gd name="f20" fmla="val 12387"/>
              <a:gd name="f21" fmla="val 173"/>
              <a:gd name="f22" fmla="val 12725"/>
              <a:gd name="f23" fmla="val 57"/>
              <a:gd name="f24" fmla="val 12090"/>
              <a:gd name="f25" fmla="val 11445"/>
              <a:gd name="f26" fmla="val 4835"/>
              <a:gd name="f27" fmla="val 15875"/>
              <a:gd name="f28" fmla="+- 0 0 1"/>
              <a:gd name="f29" fmla="val 20265"/>
              <a:gd name="f30" fmla="val 3533"/>
              <a:gd name="f31" fmla="val 21350"/>
              <a:gd name="f32" fmla="val 8491"/>
              <a:gd name="f33" fmla="val 23988"/>
              <a:gd name="f34" fmla="val 7914"/>
              <a:gd name="f35" fmla="val 21204"/>
              <a:gd name="f36" fmla="val 12259"/>
              <a:gd name="f37" fmla="val 16859"/>
              <a:gd name="f38" fmla="val 9474"/>
              <a:gd name="f39" fmla="+- 0 0 0"/>
              <a:gd name="f40" fmla="*/ f3 1 21600"/>
              <a:gd name="f41" fmla="*/ f4 1 21600"/>
              <a:gd name="f42" fmla="val f5"/>
              <a:gd name="f43" fmla="val f6"/>
              <a:gd name="f44" fmla="*/ f39 f0 1"/>
              <a:gd name="f45" fmla="+- f43 0 f42"/>
              <a:gd name="f46" fmla="*/ f44 1 f2"/>
              <a:gd name="f47" fmla="*/ f45 1 21600"/>
              <a:gd name="f48" fmla="+- f46 0 f1"/>
              <a:gd name="f49" fmla="*/ 1186842 f47 1"/>
              <a:gd name="f50" fmla="*/ 6974 f47 1"/>
              <a:gd name="f51" fmla="*/ 151055 f47 1"/>
              <a:gd name="f52" fmla="*/ 418955 f47 1"/>
              <a:gd name="f53" fmla="*/ 1237694 f47 1"/>
              <a:gd name="f54" fmla="*/ 69036 f47 1"/>
              <a:gd name="f55" fmla="*/ 3279193 f47 1"/>
              <a:gd name="f56" fmla="*/ 264066 f47 1"/>
              <a:gd name="f57" fmla="*/ 2898616 f47 1"/>
              <a:gd name="f58" fmla="*/ 409045 f47 1"/>
              <a:gd name="f59" fmla="*/ 2304649 f47 1"/>
              <a:gd name="f60" fmla="*/ 316118 f47 1"/>
              <a:gd name="f61" fmla="*/ f42 1 f47"/>
              <a:gd name="f62" fmla="*/ f43 1 f47"/>
              <a:gd name="f63" fmla="*/ f49 1 f47"/>
              <a:gd name="f64" fmla="*/ f50 1 f47"/>
              <a:gd name="f65" fmla="*/ f51 1 f47"/>
              <a:gd name="f66" fmla="*/ f52 1 f47"/>
              <a:gd name="f67" fmla="*/ f53 1 f47"/>
              <a:gd name="f68" fmla="*/ f54 1 f47"/>
              <a:gd name="f69" fmla="*/ f55 1 f47"/>
              <a:gd name="f70" fmla="*/ f56 1 f47"/>
              <a:gd name="f71" fmla="*/ f57 1 f47"/>
              <a:gd name="f72" fmla="*/ f58 1 f47"/>
              <a:gd name="f73" fmla="*/ f59 1 f47"/>
              <a:gd name="f74" fmla="*/ f60 1 f47"/>
              <a:gd name="f75" fmla="*/ f61 f40 1"/>
              <a:gd name="f76" fmla="*/ f62 f40 1"/>
              <a:gd name="f77" fmla="*/ f62 f41 1"/>
              <a:gd name="f78" fmla="*/ f61 f41 1"/>
              <a:gd name="f79" fmla="*/ f63 f40 1"/>
              <a:gd name="f80" fmla="*/ f64 f41 1"/>
              <a:gd name="f81" fmla="*/ f65 f40 1"/>
              <a:gd name="f82" fmla="*/ f66 f41 1"/>
              <a:gd name="f83" fmla="*/ f67 f40 1"/>
              <a:gd name="f84" fmla="*/ f68 f41 1"/>
              <a:gd name="f85" fmla="*/ f69 f40 1"/>
              <a:gd name="f86" fmla="*/ f70 f41 1"/>
              <a:gd name="f87" fmla="*/ f71 f40 1"/>
              <a:gd name="f88" fmla="*/ f72 f41 1"/>
              <a:gd name="f89" fmla="*/ f73 f40 1"/>
              <a:gd name="f90" fmla="*/ f74 f41 1"/>
            </a:gdLst>
            <a:ahLst/>
            <a:cxnLst>
              <a:cxn ang="3cd4">
                <a:pos x="hc" y="t"/>
              </a:cxn>
              <a:cxn ang="0">
                <a:pos x="r" y="vc"/>
              </a:cxn>
              <a:cxn ang="cd4">
                <a:pos x="hc" y="b"/>
              </a:cxn>
              <a:cxn ang="cd2">
                <a:pos x="l" y="vc"/>
              </a:cxn>
              <a:cxn ang="f48">
                <a:pos x="f79" y="f80"/>
              </a:cxn>
              <a:cxn ang="f48">
                <a:pos x="f81" y="f82"/>
              </a:cxn>
              <a:cxn ang="f48">
                <a:pos x="f83" y="f84"/>
              </a:cxn>
              <a:cxn ang="f48">
                <a:pos x="f85" y="f86"/>
              </a:cxn>
              <a:cxn ang="f48">
                <a:pos x="f87" y="f88"/>
              </a:cxn>
              <a:cxn ang="f48">
                <a:pos x="f89" y="f90"/>
              </a:cxn>
            </a:cxnLst>
            <a:rect l="f75" t="f78" r="f76" b="f77"/>
            <a:pathLst>
              <a:path w="21600" h="21600">
                <a:moveTo>
                  <a:pt x="f7" y="f8"/>
                </a:moveTo>
                <a:cubicBezTo>
                  <a:pt x="f9" y="f10"/>
                  <a:pt x="f11" y="f12"/>
                  <a:pt x="f13" y="f12"/>
                </a:cubicBezTo>
                <a:cubicBezTo>
                  <a:pt x="f14" y="f12"/>
                  <a:pt x="f12" y="f14"/>
                  <a:pt x="f12" y="f13"/>
                </a:cubicBezTo>
                <a:cubicBezTo>
                  <a:pt x="f15" y="f16"/>
                  <a:pt x="f17" y="f18"/>
                  <a:pt x="f19" y="f20"/>
                </a:cubicBezTo>
                <a:lnTo>
                  <a:pt x="f21" y="f22"/>
                </a:lnTo>
                <a:cubicBezTo>
                  <a:pt x="f23" y="f24"/>
                  <a:pt x="f5" y="f25"/>
                  <a:pt x="f5" y="f13"/>
                </a:cubicBezTo>
                <a:cubicBezTo>
                  <a:pt x="f5" y="f26"/>
                  <a:pt x="f26" y="f5"/>
                  <a:pt x="f13" y="f5"/>
                </a:cubicBezTo>
                <a:cubicBezTo>
                  <a:pt x="f27" y="f28"/>
                  <a:pt x="f29" y="f30"/>
                  <a:pt x="f31" y="f32"/>
                </a:cubicBezTo>
                <a:lnTo>
                  <a:pt x="f33" y="f34"/>
                </a:lnTo>
                <a:lnTo>
                  <a:pt x="f35" y="f36"/>
                </a:lnTo>
                <a:lnTo>
                  <a:pt x="f37" y="f38"/>
                </a:lnTo>
                <a:lnTo>
                  <a:pt x="f7" y="f8"/>
                </a:lnTo>
                <a:close/>
              </a:path>
            </a:pathLst>
          </a:custGeom>
          <a:noFill/>
          <a:ln w="9363">
            <a:solidFill>
              <a:srgbClr val="003399"/>
            </a:solidFill>
            <a:prstDash val="solid"/>
            <a:miter/>
          </a:ln>
        </p:spPr>
        <p:txBody>
          <a:bodyPr vert="horz" wrap="none" lIns="90004" tIns="46798" rIns="90004" bIns="46798" anchor="ctr" anchorCtr="0" compatLnSpc="0"/>
          <a:lstStyle/>
          <a:p>
            <a:pPr hangingPunct="0">
              <a:defRPr sz="1800" b="0" i="0" u="none" strike="noStrike" kern="0" cap="none" spc="0" baseline="0">
                <a:solidFill>
                  <a:srgbClr val="000000"/>
                </a:solidFill>
                <a:uFillTx/>
              </a:defRPr>
            </a:pPr>
            <a:endParaRPr lang="de-DE" sz="2400" dirty="0">
              <a:solidFill>
                <a:srgbClr val="000000"/>
              </a:solidFill>
              <a:latin typeface="Calibri" panose="020F0502020204030204" pitchFamily="34" charset="0"/>
              <a:ea typeface="Lucida Sans Unicode" pitchFamily="2"/>
              <a:cs typeface="Tahoma" pitchFamily="2"/>
            </a:endParaRPr>
          </a:p>
        </p:txBody>
      </p:sp>
      <p:sp>
        <p:nvSpPr>
          <p:cNvPr id="31" name="Oval 8"/>
          <p:cNvSpPr/>
          <p:nvPr/>
        </p:nvSpPr>
        <p:spPr>
          <a:xfrm>
            <a:off x="6743643" y="4448038"/>
            <a:ext cx="107999" cy="107999"/>
          </a:xfrm>
          <a:custGeom>
            <a:avLst/>
            <a:gdLst>
              <a:gd name="f0" fmla="val 10800000"/>
              <a:gd name="f1" fmla="val 5400000"/>
              <a:gd name="f2" fmla="val 180"/>
              <a:gd name="f3" fmla="val w"/>
              <a:gd name="f4" fmla="val h"/>
              <a:gd name="f5" fmla="val 0"/>
              <a:gd name="f6" fmla="val 21600"/>
              <a:gd name="f7" fmla="*/ 5419351 1 1725033"/>
              <a:gd name="f8" fmla="*/ 10800 10800 1"/>
              <a:gd name="f9" fmla="+- 0 0 360"/>
              <a:gd name="f10" fmla="val 10800"/>
              <a:gd name="f11" fmla="+- 0 0 0"/>
              <a:gd name="f12" fmla="*/ f3 1 21600"/>
              <a:gd name="f13" fmla="*/ f4 1 21600"/>
              <a:gd name="f14" fmla="val f5"/>
              <a:gd name="f15" fmla="val f6"/>
              <a:gd name="f16" fmla="*/ 0 f7 1"/>
              <a:gd name="f17" fmla="*/ f5 f0 1"/>
              <a:gd name="f18" fmla="*/ f9 f0 1"/>
              <a:gd name="f19" fmla="*/ f11 f0 1"/>
              <a:gd name="f20" fmla="+- f15 0 f14"/>
              <a:gd name="f21" fmla="*/ f16 1 f2"/>
              <a:gd name="f22" fmla="*/ f17 1 f2"/>
              <a:gd name="f23" fmla="*/ f18 1 f2"/>
              <a:gd name="f24" fmla="*/ f19 1 f2"/>
              <a:gd name="f25" fmla="*/ f20 1 21600"/>
              <a:gd name="f26" fmla="+- 0 0 f21"/>
              <a:gd name="f27" fmla="+- f22 0 f1"/>
              <a:gd name="f28" fmla="+- f23 0 f1"/>
              <a:gd name="f29" fmla="+- f24 0 f1"/>
              <a:gd name="f30" fmla="*/ 3163 f25 1"/>
              <a:gd name="f31" fmla="*/ 18437 f25 1"/>
              <a:gd name="f32" fmla="*/ 10800 f25 1"/>
              <a:gd name="f33" fmla="*/ 0 f25 1"/>
              <a:gd name="f34" fmla="*/ 21600 f25 1"/>
              <a:gd name="f35" fmla="*/ f26 f0 1"/>
              <a:gd name="f36" fmla="+- f28 0 f27"/>
              <a:gd name="f37" fmla="*/ f35 1 f7"/>
              <a:gd name="f38" fmla="*/ f32 1 f25"/>
              <a:gd name="f39" fmla="*/ f33 1 f25"/>
              <a:gd name="f40" fmla="*/ f30 1 f25"/>
              <a:gd name="f41" fmla="*/ f31 1 f25"/>
              <a:gd name="f42" fmla="*/ f34 1 f25"/>
              <a:gd name="f43" fmla="+- f37 0 f1"/>
              <a:gd name="f44" fmla="*/ f40 f12 1"/>
              <a:gd name="f45" fmla="*/ f41 f12 1"/>
              <a:gd name="f46" fmla="*/ f41 f13 1"/>
              <a:gd name="f47" fmla="*/ f40 f13 1"/>
              <a:gd name="f48" fmla="*/ f38 f12 1"/>
              <a:gd name="f49" fmla="*/ f39 f13 1"/>
              <a:gd name="f50" fmla="*/ f39 f12 1"/>
              <a:gd name="f51" fmla="*/ f38 f13 1"/>
              <a:gd name="f52" fmla="*/ f42 f13 1"/>
              <a:gd name="f53" fmla="*/ f42 f12 1"/>
              <a:gd name="f54" fmla="+- f43 f1 0"/>
              <a:gd name="f55" fmla="*/ f54 f7 1"/>
              <a:gd name="f56" fmla="*/ f55 1 f0"/>
              <a:gd name="f57" fmla="+- 0 0 f56"/>
              <a:gd name="f58" fmla="+- 0 0 f57"/>
              <a:gd name="f59" fmla="*/ f58 f0 1"/>
              <a:gd name="f60" fmla="*/ f59 1 f7"/>
              <a:gd name="f61" fmla="+- f60 0 f1"/>
              <a:gd name="f62" fmla="cos 1 f61"/>
              <a:gd name="f63" fmla="sin 1 f61"/>
              <a:gd name="f64" fmla="+- 0 0 f62"/>
              <a:gd name="f65" fmla="+- 0 0 f63"/>
              <a:gd name="f66" fmla="+- 0 0 f64"/>
              <a:gd name="f67" fmla="+- 0 0 f65"/>
              <a:gd name="f68" fmla="val f66"/>
              <a:gd name="f69" fmla="val f67"/>
              <a:gd name="f70" fmla="+- 0 0 f68"/>
              <a:gd name="f71" fmla="+- 0 0 f69"/>
              <a:gd name="f72" fmla="*/ 10800 f70 1"/>
              <a:gd name="f73" fmla="*/ 10800 f71 1"/>
              <a:gd name="f74" fmla="*/ f72 f72 1"/>
              <a:gd name="f75" fmla="*/ f73 f73 1"/>
              <a:gd name="f76" fmla="+- f74 f75 0"/>
              <a:gd name="f77" fmla="sqrt f76"/>
              <a:gd name="f78" fmla="*/ f8 1 f77"/>
              <a:gd name="f79" fmla="*/ f70 f78 1"/>
              <a:gd name="f80" fmla="*/ f71 f78 1"/>
              <a:gd name="f81" fmla="+- 10800 0 f79"/>
              <a:gd name="f82" fmla="+- 10800 0 f80"/>
            </a:gdLst>
            <a:ahLst/>
            <a:cxnLst>
              <a:cxn ang="3cd4">
                <a:pos x="hc" y="t"/>
              </a:cxn>
              <a:cxn ang="0">
                <a:pos x="r" y="vc"/>
              </a:cxn>
              <a:cxn ang="cd4">
                <a:pos x="hc" y="b"/>
              </a:cxn>
              <a:cxn ang="cd2">
                <a:pos x="l" y="vc"/>
              </a:cxn>
              <a:cxn ang="f29">
                <a:pos x="f48" y="f49"/>
              </a:cxn>
              <a:cxn ang="f29">
                <a:pos x="f44" y="f47"/>
              </a:cxn>
              <a:cxn ang="f29">
                <a:pos x="f50" y="f51"/>
              </a:cxn>
              <a:cxn ang="f29">
                <a:pos x="f44" y="f46"/>
              </a:cxn>
              <a:cxn ang="f29">
                <a:pos x="f48" y="f52"/>
              </a:cxn>
              <a:cxn ang="f29">
                <a:pos x="f45" y="f46"/>
              </a:cxn>
              <a:cxn ang="f29">
                <a:pos x="f53" y="f51"/>
              </a:cxn>
              <a:cxn ang="f29">
                <a:pos x="f45" y="f47"/>
              </a:cxn>
            </a:cxnLst>
            <a:rect l="f44" t="f47" r="f45" b="f46"/>
            <a:pathLst>
              <a:path w="21600" h="21600">
                <a:moveTo>
                  <a:pt x="f81" y="f82"/>
                </a:moveTo>
                <a:arcTo wR="f10" hR="f10" stAng="f27" swAng="f36"/>
                <a:close/>
              </a:path>
            </a:pathLst>
          </a:custGeom>
          <a:solidFill>
            <a:srgbClr val="CCFFFF"/>
          </a:solidFill>
          <a:ln w="12600">
            <a:solidFill>
              <a:srgbClr val="003399"/>
            </a:solidFill>
            <a:prstDash val="solid"/>
            <a:miter/>
          </a:ln>
        </p:spPr>
        <p:txBody>
          <a:bodyPr vert="horz" wrap="none" lIns="90004" tIns="46798" rIns="90004" bIns="46798" anchor="ctr" anchorCtr="0" compatLnSpc="0"/>
          <a:lstStyle/>
          <a:p>
            <a:pPr hangingPunct="0">
              <a:defRPr sz="1800" b="0" i="0" u="none" strike="noStrike" kern="0" cap="none" spc="0" baseline="0">
                <a:solidFill>
                  <a:srgbClr val="000000"/>
                </a:solidFill>
                <a:uFillTx/>
              </a:defRPr>
            </a:pPr>
            <a:endParaRPr lang="de-DE" sz="2400" dirty="0">
              <a:solidFill>
                <a:srgbClr val="000000"/>
              </a:solidFill>
              <a:latin typeface="Calibri" panose="020F0502020204030204" pitchFamily="34" charset="0"/>
              <a:ea typeface="Lucida Sans Unicode" pitchFamily="2"/>
              <a:cs typeface="Tahoma" pitchFamily="2"/>
            </a:endParaRPr>
          </a:p>
        </p:txBody>
      </p:sp>
      <p:sp>
        <p:nvSpPr>
          <p:cNvPr id="32" name="WordArt 9"/>
          <p:cNvSpPr/>
          <p:nvPr/>
        </p:nvSpPr>
        <p:spPr>
          <a:xfrm>
            <a:off x="7823283" y="3152406"/>
            <a:ext cx="176396" cy="179643"/>
          </a:xfrm>
          <a:prstGeom prst="rect">
            <a:avLst/>
          </a:prstGeom>
        </p:spPr>
        <p:txBody>
          <a:bodyPr vert="horz" wrap="none" lIns="90004" tIns="46798" rIns="90004" bIns="46798" numCol="1" fromWordArt="1" anchor="t" anchorCtr="1" compatLnSpc="0">
            <a:prstTxWarp prst="textPlain">
              <a:avLst/>
            </a:prstTxWarp>
          </a:bodyPr>
          <a:lstStyle/>
          <a:p>
            <a:pPr hangingPunct="0">
              <a:defRPr sz="1800" b="0" i="0" u="none" strike="noStrike" kern="0" cap="none" spc="3" baseline="0">
                <a:solidFill>
                  <a:srgbClr val="000000"/>
                </a:solidFill>
                <a:uFillTx/>
                <a:latin typeface="Arial Black" pitchFamily="16"/>
                <a:ea typeface="Arial Black" pitchFamily="16"/>
                <a:cs typeface="Arial Black" pitchFamily="16"/>
              </a:defRPr>
            </a:pPr>
            <a:r>
              <a:rPr lang="de-DE" sz="2400" spc="3" dirty="0">
                <a:ln w="9363">
                  <a:solidFill>
                    <a:srgbClr val="000000"/>
                  </a:solidFill>
                  <a:prstDash val="solid"/>
                  <a:miter/>
                </a:ln>
                <a:solidFill>
                  <a:srgbClr val="00FF00"/>
                </a:solidFill>
                <a:effectLst>
                  <a:outerShdw dist="38187" dir="2700000" algn="tl">
                    <a:srgbClr val="000000">
                      <a:alpha val="44000"/>
                    </a:srgbClr>
                  </a:outerShdw>
                </a:effectLst>
                <a:latin typeface="Arial Black" pitchFamily="18"/>
                <a:ea typeface="Arial Black" pitchFamily="18"/>
                <a:cs typeface="Arial Black" pitchFamily="18"/>
              </a:rPr>
              <a:t>X</a:t>
            </a:r>
          </a:p>
        </p:txBody>
      </p:sp>
      <p:sp>
        <p:nvSpPr>
          <p:cNvPr id="4" name="Titel 3"/>
          <p:cNvSpPr>
            <a:spLocks noGrp="1"/>
          </p:cNvSpPr>
          <p:nvPr>
            <p:ph type="title"/>
          </p:nvPr>
        </p:nvSpPr>
        <p:spPr/>
        <p:txBody>
          <a:bodyPr/>
          <a:lstStyle/>
          <a:p>
            <a:r>
              <a:rPr lang="de-DE" dirty="0"/>
              <a:t>Schlenzball</a:t>
            </a:r>
          </a:p>
        </p:txBody>
      </p:sp>
    </p:spTree>
    <p:extLst>
      <p:ext uri="{BB962C8B-B14F-4D97-AF65-F5344CB8AC3E}">
        <p14:creationId xmlns:p14="http://schemas.microsoft.com/office/powerpoint/2010/main" val="2003943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p:txBody>
      </p:sp>
      <p:sp>
        <p:nvSpPr>
          <p:cNvPr id="6" name="Rechteck 5"/>
          <p:cNvSpPr/>
          <p:nvPr/>
        </p:nvSpPr>
        <p:spPr>
          <a:xfrm>
            <a:off x="1524000" y="1268761"/>
            <a:ext cx="9144000" cy="1618392"/>
          </a:xfrm>
          <a:prstGeom prst="rect">
            <a:avLst/>
          </a:prstGeom>
        </p:spPr>
        <p:txBody>
          <a:bodyPr wrap="square">
            <a:spAutoFit/>
          </a:bodyPr>
          <a:lstStyle/>
          <a:p>
            <a:pPr>
              <a:spcBef>
                <a:spcPts val="1125"/>
              </a:spcBef>
              <a:defRPr sz="1800" b="0" i="0" u="none" strike="noStrike" kern="0" cap="none" spc="0" baseline="0">
                <a:solidFill>
                  <a:srgbClr val="000000"/>
                </a:solidFill>
                <a:uFillTx/>
              </a:defRPr>
            </a:pPr>
            <a:r>
              <a:rPr lang="de-DE" dirty="0">
                <a:ea typeface="Lucida Sans Unicode" pitchFamily="2"/>
                <a:cs typeface="Tahoma" pitchFamily="2"/>
              </a:rPr>
              <a:t>SR </a:t>
            </a:r>
            <a:r>
              <a:rPr lang="de-DE" u="sng" dirty="0">
                <a:ea typeface="Lucida Sans Unicode" pitchFamily="2"/>
                <a:cs typeface="Tahoma" pitchFamily="2"/>
              </a:rPr>
              <a:t>beurteilt</a:t>
            </a:r>
            <a:r>
              <a:rPr lang="de-DE" dirty="0">
                <a:ea typeface="Lucida Sans Unicode" pitchFamily="2"/>
                <a:cs typeface="Tahoma" pitchFamily="2"/>
              </a:rPr>
              <a:t> früh die entstehende Gefährlichkeit, bevor der Ball landet.</a:t>
            </a:r>
            <a:br>
              <a:rPr lang="de-DE" dirty="0">
                <a:ea typeface="Lucida Sans Unicode" pitchFamily="2"/>
                <a:cs typeface="Tahoma" pitchFamily="2"/>
              </a:rPr>
            </a:br>
            <a:r>
              <a:rPr lang="de-DE" u="sng" dirty="0">
                <a:ea typeface="Lucida Sans Unicode" pitchFamily="2"/>
                <a:cs typeface="Tahoma" pitchFamily="2"/>
              </a:rPr>
              <a:t>Bei Zweikampf</a:t>
            </a:r>
            <a:r>
              <a:rPr lang="de-DE" dirty="0">
                <a:ea typeface="Lucida Sans Unicode" pitchFamily="2"/>
                <a:cs typeface="Tahoma" pitchFamily="2"/>
              </a:rPr>
              <a:t> in der Landezone entscheiden, wer </a:t>
            </a:r>
            <a:r>
              <a:rPr lang="de-DE" u="sng" dirty="0">
                <a:ea typeface="Lucida Sans Unicode" pitchFamily="2"/>
                <a:cs typeface="Tahoma" pitchFamily="2"/>
              </a:rPr>
              <a:t>deutlich</a:t>
            </a:r>
            <a:r>
              <a:rPr lang="de-DE" dirty="0">
                <a:ea typeface="Lucida Sans Unicode" pitchFamily="2"/>
                <a:cs typeface="Tahoma" pitchFamily="2"/>
              </a:rPr>
              <a:t> als erster an den Ball kommen würde; falls nicht möglich – Entscheidung gegen die </a:t>
            </a:r>
            <a:r>
              <a:rPr lang="de-DE" kern="0" dirty="0">
                <a:solidFill>
                  <a:srgbClr val="000000"/>
                </a:solidFill>
                <a:ea typeface="Lucida Sans Unicode" pitchFamily="2"/>
                <a:cs typeface="Tahoma" pitchFamily="2"/>
              </a:rPr>
              <a:t>Mannschaft, die geschlenzt hat.</a:t>
            </a:r>
          </a:p>
          <a:p>
            <a:pPr>
              <a:spcBef>
                <a:spcPts val="1125"/>
              </a:spcBef>
              <a:defRPr sz="1800" b="0" i="0" u="none" strike="noStrike" kern="0" cap="none" spc="0" baseline="0">
                <a:solidFill>
                  <a:srgbClr val="000000"/>
                </a:solidFill>
                <a:uFillTx/>
              </a:defRPr>
            </a:pPr>
            <a:r>
              <a:rPr lang="de-DE" dirty="0">
                <a:solidFill>
                  <a:srgbClr val="000000"/>
                </a:solidFill>
                <a:ea typeface="Lucida Sans Unicode" pitchFamily="2"/>
                <a:cs typeface="Tahoma" pitchFamily="2"/>
              </a:rPr>
              <a:t>Es ist nicht erlaubt in eine Spielermenge (Traube) zu schlenzen. Stehen bereits am Landeort mehrere Spieler frühzeitig abpfeifen.</a:t>
            </a:r>
          </a:p>
        </p:txBody>
      </p:sp>
      <p:sp>
        <p:nvSpPr>
          <p:cNvPr id="3" name="Rechteck 2"/>
          <p:cNvSpPr/>
          <p:nvPr/>
        </p:nvSpPr>
        <p:spPr>
          <a:xfrm>
            <a:off x="1524000" y="5150091"/>
            <a:ext cx="9141970" cy="646331"/>
          </a:xfrm>
          <a:prstGeom prst="rect">
            <a:avLst/>
          </a:prstGeom>
        </p:spPr>
        <p:txBody>
          <a:bodyPr wrap="square">
            <a:spAutoFit/>
          </a:bodyPr>
          <a:lstStyle/>
          <a:p>
            <a:pPr>
              <a:spcBef>
                <a:spcPts val="1125"/>
              </a:spcBef>
              <a:defRPr sz="1800" b="0" i="0" u="none" strike="noStrike" kern="0" cap="none" spc="0" baseline="0">
                <a:solidFill>
                  <a:srgbClr val="000000"/>
                </a:solidFill>
                <a:uFillTx/>
              </a:defRPr>
            </a:pPr>
            <a:r>
              <a:rPr lang="de-DE" kern="0" dirty="0">
                <a:solidFill>
                  <a:srgbClr val="000000"/>
                </a:solidFill>
                <a:latin typeface="+mj-lt"/>
                <a:ea typeface="Lucida Sans Unicode" pitchFamily="2"/>
                <a:cs typeface="Tahoma" pitchFamily="2"/>
              </a:rPr>
              <a:t>Entscheidung: Gefahr.</a:t>
            </a:r>
            <a:br>
              <a:rPr lang="de-DE" kern="0" dirty="0">
                <a:solidFill>
                  <a:srgbClr val="000000"/>
                </a:solidFill>
                <a:latin typeface="+mj-lt"/>
                <a:ea typeface="Lucida Sans Unicode" pitchFamily="2"/>
                <a:cs typeface="Tahoma" pitchFamily="2"/>
              </a:rPr>
            </a:br>
            <a:r>
              <a:rPr lang="de-DE" kern="0" dirty="0">
                <a:solidFill>
                  <a:srgbClr val="000000"/>
                </a:solidFill>
                <a:latin typeface="+mj-lt"/>
                <a:ea typeface="Lucida Sans Unicode" pitchFamily="2"/>
                <a:cs typeface="Tahoma" pitchFamily="2"/>
                <a:sym typeface="Wingdings" panose="05000000000000000000" pitchFamily="2" charset="2"/>
              </a:rPr>
              <a:t> </a:t>
            </a:r>
            <a:r>
              <a:rPr lang="de-DE" dirty="0">
                <a:solidFill>
                  <a:srgbClr val="000000"/>
                </a:solidFill>
                <a:latin typeface="+mj-lt"/>
                <a:ea typeface="Lucida Sans Unicode" pitchFamily="2"/>
                <a:cs typeface="Tahoma" pitchFamily="2"/>
              </a:rPr>
              <a:t>Freischlag für den Verteidiger am Ort der Landung.</a:t>
            </a:r>
          </a:p>
        </p:txBody>
      </p:sp>
      <p:sp>
        <p:nvSpPr>
          <p:cNvPr id="21" name="WordArt 2"/>
          <p:cNvSpPr/>
          <p:nvPr/>
        </p:nvSpPr>
        <p:spPr>
          <a:xfrm>
            <a:off x="4685573" y="4887645"/>
            <a:ext cx="176040" cy="179643"/>
          </a:xfrm>
          <a:prstGeom prst="rect">
            <a:avLst/>
          </a:prstGeom>
        </p:spPr>
        <p:txBody>
          <a:bodyPr vert="horz" wrap="none" lIns="90004" tIns="46798" rIns="90004" bIns="46798" numCol="1" fromWordArt="1" anchor="t" anchorCtr="1" compatLnSpc="0">
            <a:prstTxWarp prst="textPlain">
              <a:avLst/>
            </a:prstTxWarp>
          </a:bodyPr>
          <a:lstStyle/>
          <a:p>
            <a:pPr hangingPunct="0">
              <a:defRPr sz="1800" b="0" i="0" u="none" strike="noStrike" kern="0" cap="none" spc="3" baseline="0">
                <a:solidFill>
                  <a:srgbClr val="000000"/>
                </a:solidFill>
                <a:uFillTx/>
                <a:latin typeface="Arial Black" pitchFamily="16"/>
                <a:ea typeface="Arial Black" pitchFamily="16"/>
                <a:cs typeface="Arial Black" pitchFamily="16"/>
              </a:defRPr>
            </a:pPr>
            <a:r>
              <a:rPr lang="de-DE" sz="2400" spc="3" dirty="0">
                <a:ln w="9363">
                  <a:solidFill>
                    <a:srgbClr val="000000"/>
                  </a:solidFill>
                  <a:prstDash val="solid"/>
                  <a:miter/>
                </a:ln>
                <a:solidFill>
                  <a:srgbClr val="FFFFFF"/>
                </a:solidFill>
                <a:effectLst>
                  <a:outerShdw dist="38187" dir="2700000" algn="tl">
                    <a:srgbClr val="000000">
                      <a:alpha val="44000"/>
                    </a:srgbClr>
                  </a:outerShdw>
                </a:effectLst>
                <a:latin typeface="Arial Black" pitchFamily="18"/>
                <a:ea typeface="Arial Black" pitchFamily="18"/>
                <a:cs typeface="Arial Black" pitchFamily="18"/>
              </a:rPr>
              <a:t>X</a:t>
            </a:r>
          </a:p>
        </p:txBody>
      </p:sp>
      <p:sp>
        <p:nvSpPr>
          <p:cNvPr id="22" name="WordArt 3"/>
          <p:cNvSpPr/>
          <p:nvPr/>
        </p:nvSpPr>
        <p:spPr>
          <a:xfrm>
            <a:off x="8030329" y="5043523"/>
            <a:ext cx="176396" cy="179277"/>
          </a:xfrm>
          <a:prstGeom prst="rect">
            <a:avLst/>
          </a:prstGeom>
        </p:spPr>
        <p:txBody>
          <a:bodyPr vert="horz" wrap="none" lIns="90004" tIns="46798" rIns="90004" bIns="46798" numCol="1" fromWordArt="1" anchor="t" anchorCtr="1" compatLnSpc="0">
            <a:prstTxWarp prst="textPlain">
              <a:avLst/>
            </a:prstTxWarp>
          </a:bodyPr>
          <a:lstStyle/>
          <a:p>
            <a:pPr hangingPunct="0">
              <a:defRPr sz="1800" b="0" i="0" u="none" strike="noStrike" kern="0" cap="none" spc="3" baseline="0">
                <a:solidFill>
                  <a:srgbClr val="000000"/>
                </a:solidFill>
                <a:uFillTx/>
                <a:latin typeface="Arial Black" pitchFamily="16"/>
                <a:ea typeface="Arial Black" pitchFamily="16"/>
                <a:cs typeface="Arial Black" pitchFamily="16"/>
              </a:defRPr>
            </a:pPr>
            <a:r>
              <a:rPr lang="de-DE" sz="2400" spc="3" dirty="0">
                <a:ln w="9363">
                  <a:solidFill>
                    <a:srgbClr val="000000"/>
                  </a:solidFill>
                  <a:prstDash val="solid"/>
                  <a:miter/>
                </a:ln>
                <a:noFill/>
                <a:effectLst>
                  <a:outerShdw dist="38187" dir="2700000" algn="tl">
                    <a:srgbClr val="000000">
                      <a:alpha val="44000"/>
                    </a:srgbClr>
                  </a:outerShdw>
                </a:effectLst>
                <a:latin typeface="Arial Black" pitchFamily="18"/>
                <a:ea typeface="Arial Black" pitchFamily="18"/>
                <a:cs typeface="Arial Black" pitchFamily="18"/>
              </a:rPr>
              <a:t>X</a:t>
            </a:r>
          </a:p>
        </p:txBody>
      </p:sp>
      <p:sp>
        <p:nvSpPr>
          <p:cNvPr id="23" name="AutoShape 4"/>
          <p:cNvSpPr/>
          <p:nvPr/>
        </p:nvSpPr>
        <p:spPr>
          <a:xfrm>
            <a:off x="4861613" y="4552846"/>
            <a:ext cx="2952716" cy="720720"/>
          </a:xfrm>
          <a:custGeom>
            <a:avLst/>
            <a:gdLst>
              <a:gd name="f0" fmla="val 10800000"/>
              <a:gd name="f1" fmla="val 5400000"/>
              <a:gd name="f2" fmla="val 180"/>
              <a:gd name="f3" fmla="val w"/>
              <a:gd name="f4" fmla="val h"/>
              <a:gd name="f5" fmla="val 0"/>
              <a:gd name="f6" fmla="val 21600"/>
              <a:gd name="f7" fmla="val 19497"/>
              <a:gd name="f8" fmla="val 8897"/>
              <a:gd name="f9" fmla="val 18603"/>
              <a:gd name="f10" fmla="val 4810"/>
              <a:gd name="f11" fmla="val 14983"/>
              <a:gd name="f12" fmla="val 1897"/>
              <a:gd name="f13" fmla="val 10800"/>
              <a:gd name="f14" fmla="val 5883"/>
              <a:gd name="f15" fmla="val 1896"/>
              <a:gd name="f16" fmla="val 11332"/>
              <a:gd name="f17" fmla="val 1944"/>
              <a:gd name="f18" fmla="val 11863"/>
              <a:gd name="f19" fmla="val 2039"/>
              <a:gd name="f20" fmla="val 12387"/>
              <a:gd name="f21" fmla="val 173"/>
              <a:gd name="f22" fmla="val 12725"/>
              <a:gd name="f23" fmla="val 57"/>
              <a:gd name="f24" fmla="val 12090"/>
              <a:gd name="f25" fmla="val 11445"/>
              <a:gd name="f26" fmla="val 4835"/>
              <a:gd name="f27" fmla="val 15875"/>
              <a:gd name="f28" fmla="+- 0 0 1"/>
              <a:gd name="f29" fmla="val 20265"/>
              <a:gd name="f30" fmla="val 3533"/>
              <a:gd name="f31" fmla="val 21350"/>
              <a:gd name="f32" fmla="val 8491"/>
              <a:gd name="f33" fmla="val 23988"/>
              <a:gd name="f34" fmla="val 7914"/>
              <a:gd name="f35" fmla="val 21204"/>
              <a:gd name="f36" fmla="val 12259"/>
              <a:gd name="f37" fmla="val 16859"/>
              <a:gd name="f38" fmla="val 9474"/>
              <a:gd name="f39" fmla="+- 0 0 0"/>
              <a:gd name="f40" fmla="*/ f3 1 21600"/>
              <a:gd name="f41" fmla="*/ f4 1 21600"/>
              <a:gd name="f42" fmla="val f5"/>
              <a:gd name="f43" fmla="val f6"/>
              <a:gd name="f44" fmla="*/ f39 f0 1"/>
              <a:gd name="f45" fmla="+- f43 0 f42"/>
              <a:gd name="f46" fmla="*/ f44 1 f2"/>
              <a:gd name="f47" fmla="*/ f45 1 21600"/>
              <a:gd name="f48" fmla="+- f46 0 f1"/>
              <a:gd name="f49" fmla="*/ 1186842 f47 1"/>
              <a:gd name="f50" fmla="*/ 6974 f47 1"/>
              <a:gd name="f51" fmla="*/ 151055 f47 1"/>
              <a:gd name="f52" fmla="*/ 418955 f47 1"/>
              <a:gd name="f53" fmla="*/ 1237694 f47 1"/>
              <a:gd name="f54" fmla="*/ 69036 f47 1"/>
              <a:gd name="f55" fmla="*/ 3279193 f47 1"/>
              <a:gd name="f56" fmla="*/ 264066 f47 1"/>
              <a:gd name="f57" fmla="*/ 2898616 f47 1"/>
              <a:gd name="f58" fmla="*/ 409045 f47 1"/>
              <a:gd name="f59" fmla="*/ 2304649 f47 1"/>
              <a:gd name="f60" fmla="*/ 316118 f47 1"/>
              <a:gd name="f61" fmla="*/ f42 1 f47"/>
              <a:gd name="f62" fmla="*/ f43 1 f47"/>
              <a:gd name="f63" fmla="*/ f49 1 f47"/>
              <a:gd name="f64" fmla="*/ f50 1 f47"/>
              <a:gd name="f65" fmla="*/ f51 1 f47"/>
              <a:gd name="f66" fmla="*/ f52 1 f47"/>
              <a:gd name="f67" fmla="*/ f53 1 f47"/>
              <a:gd name="f68" fmla="*/ f54 1 f47"/>
              <a:gd name="f69" fmla="*/ f55 1 f47"/>
              <a:gd name="f70" fmla="*/ f56 1 f47"/>
              <a:gd name="f71" fmla="*/ f57 1 f47"/>
              <a:gd name="f72" fmla="*/ f58 1 f47"/>
              <a:gd name="f73" fmla="*/ f59 1 f47"/>
              <a:gd name="f74" fmla="*/ f60 1 f47"/>
              <a:gd name="f75" fmla="*/ f61 f40 1"/>
              <a:gd name="f76" fmla="*/ f62 f40 1"/>
              <a:gd name="f77" fmla="*/ f62 f41 1"/>
              <a:gd name="f78" fmla="*/ f61 f41 1"/>
              <a:gd name="f79" fmla="*/ f63 f40 1"/>
              <a:gd name="f80" fmla="*/ f64 f41 1"/>
              <a:gd name="f81" fmla="*/ f65 f40 1"/>
              <a:gd name="f82" fmla="*/ f66 f41 1"/>
              <a:gd name="f83" fmla="*/ f67 f40 1"/>
              <a:gd name="f84" fmla="*/ f68 f41 1"/>
              <a:gd name="f85" fmla="*/ f69 f40 1"/>
              <a:gd name="f86" fmla="*/ f70 f41 1"/>
              <a:gd name="f87" fmla="*/ f71 f40 1"/>
              <a:gd name="f88" fmla="*/ f72 f41 1"/>
              <a:gd name="f89" fmla="*/ f73 f40 1"/>
              <a:gd name="f90" fmla="*/ f74 f41 1"/>
            </a:gdLst>
            <a:ahLst/>
            <a:cxnLst>
              <a:cxn ang="3cd4">
                <a:pos x="hc" y="t"/>
              </a:cxn>
              <a:cxn ang="0">
                <a:pos x="r" y="vc"/>
              </a:cxn>
              <a:cxn ang="cd4">
                <a:pos x="hc" y="b"/>
              </a:cxn>
              <a:cxn ang="cd2">
                <a:pos x="l" y="vc"/>
              </a:cxn>
              <a:cxn ang="f48">
                <a:pos x="f79" y="f80"/>
              </a:cxn>
              <a:cxn ang="f48">
                <a:pos x="f81" y="f82"/>
              </a:cxn>
              <a:cxn ang="f48">
                <a:pos x="f83" y="f84"/>
              </a:cxn>
              <a:cxn ang="f48">
                <a:pos x="f85" y="f86"/>
              </a:cxn>
              <a:cxn ang="f48">
                <a:pos x="f87" y="f88"/>
              </a:cxn>
              <a:cxn ang="f48">
                <a:pos x="f89" y="f90"/>
              </a:cxn>
            </a:cxnLst>
            <a:rect l="f75" t="f78" r="f76" b="f77"/>
            <a:pathLst>
              <a:path w="21600" h="21600">
                <a:moveTo>
                  <a:pt x="f7" y="f8"/>
                </a:moveTo>
                <a:cubicBezTo>
                  <a:pt x="f9" y="f10"/>
                  <a:pt x="f11" y="f12"/>
                  <a:pt x="f13" y="f12"/>
                </a:cubicBezTo>
                <a:cubicBezTo>
                  <a:pt x="f14" y="f12"/>
                  <a:pt x="f12" y="f14"/>
                  <a:pt x="f12" y="f13"/>
                </a:cubicBezTo>
                <a:cubicBezTo>
                  <a:pt x="f15" y="f16"/>
                  <a:pt x="f17" y="f18"/>
                  <a:pt x="f19" y="f20"/>
                </a:cubicBezTo>
                <a:lnTo>
                  <a:pt x="f21" y="f22"/>
                </a:lnTo>
                <a:cubicBezTo>
                  <a:pt x="f23" y="f24"/>
                  <a:pt x="f5" y="f25"/>
                  <a:pt x="f5" y="f13"/>
                </a:cubicBezTo>
                <a:cubicBezTo>
                  <a:pt x="f5" y="f26"/>
                  <a:pt x="f26" y="f5"/>
                  <a:pt x="f13" y="f5"/>
                </a:cubicBezTo>
                <a:cubicBezTo>
                  <a:pt x="f27" y="f28"/>
                  <a:pt x="f29" y="f30"/>
                  <a:pt x="f31" y="f32"/>
                </a:cubicBezTo>
                <a:lnTo>
                  <a:pt x="f33" y="f34"/>
                </a:lnTo>
                <a:lnTo>
                  <a:pt x="f35" y="f36"/>
                </a:lnTo>
                <a:lnTo>
                  <a:pt x="f37" y="f38"/>
                </a:lnTo>
                <a:lnTo>
                  <a:pt x="f7" y="f8"/>
                </a:lnTo>
                <a:close/>
              </a:path>
            </a:pathLst>
          </a:custGeom>
          <a:noFill/>
          <a:ln w="9363">
            <a:solidFill>
              <a:srgbClr val="003399"/>
            </a:solidFill>
            <a:prstDash val="solid"/>
            <a:miter/>
          </a:ln>
        </p:spPr>
        <p:txBody>
          <a:bodyPr vert="horz" wrap="none" lIns="90004" tIns="46798" rIns="90004" bIns="46798" anchor="ctr" anchorCtr="0" compatLnSpc="0"/>
          <a:lstStyle/>
          <a:p>
            <a:pPr hangingPunct="0">
              <a:defRPr sz="1800" b="0" i="0" u="none" strike="noStrike" kern="0" cap="none" spc="0" baseline="0">
                <a:solidFill>
                  <a:srgbClr val="000000"/>
                </a:solidFill>
                <a:uFillTx/>
              </a:defRPr>
            </a:pPr>
            <a:endParaRPr lang="de-DE" sz="2400" dirty="0">
              <a:solidFill>
                <a:srgbClr val="000000"/>
              </a:solidFill>
              <a:latin typeface="Calibri" panose="020F0502020204030204" pitchFamily="34" charset="0"/>
              <a:ea typeface="Lucida Sans Unicode" pitchFamily="2"/>
              <a:cs typeface="Tahoma" pitchFamily="2"/>
            </a:endParaRPr>
          </a:p>
        </p:txBody>
      </p:sp>
      <p:sp>
        <p:nvSpPr>
          <p:cNvPr id="24" name="Oval 5"/>
          <p:cNvSpPr/>
          <p:nvPr/>
        </p:nvSpPr>
        <p:spPr>
          <a:xfrm>
            <a:off x="7814331" y="5067279"/>
            <a:ext cx="107999" cy="107999"/>
          </a:xfrm>
          <a:custGeom>
            <a:avLst/>
            <a:gdLst>
              <a:gd name="f0" fmla="val 10800000"/>
              <a:gd name="f1" fmla="val 5400000"/>
              <a:gd name="f2" fmla="val 180"/>
              <a:gd name="f3" fmla="val w"/>
              <a:gd name="f4" fmla="val h"/>
              <a:gd name="f5" fmla="val 0"/>
              <a:gd name="f6" fmla="val 21600"/>
              <a:gd name="f7" fmla="*/ 5419351 1 1725033"/>
              <a:gd name="f8" fmla="*/ 10800 10800 1"/>
              <a:gd name="f9" fmla="+- 0 0 360"/>
              <a:gd name="f10" fmla="val 10800"/>
              <a:gd name="f11" fmla="+- 0 0 0"/>
              <a:gd name="f12" fmla="*/ f3 1 21600"/>
              <a:gd name="f13" fmla="*/ f4 1 21600"/>
              <a:gd name="f14" fmla="val f5"/>
              <a:gd name="f15" fmla="val f6"/>
              <a:gd name="f16" fmla="*/ 0 f7 1"/>
              <a:gd name="f17" fmla="*/ f5 f0 1"/>
              <a:gd name="f18" fmla="*/ f9 f0 1"/>
              <a:gd name="f19" fmla="*/ f11 f0 1"/>
              <a:gd name="f20" fmla="+- f15 0 f14"/>
              <a:gd name="f21" fmla="*/ f16 1 f2"/>
              <a:gd name="f22" fmla="*/ f17 1 f2"/>
              <a:gd name="f23" fmla="*/ f18 1 f2"/>
              <a:gd name="f24" fmla="*/ f19 1 f2"/>
              <a:gd name="f25" fmla="*/ f20 1 21600"/>
              <a:gd name="f26" fmla="+- 0 0 f21"/>
              <a:gd name="f27" fmla="+- f22 0 f1"/>
              <a:gd name="f28" fmla="+- f23 0 f1"/>
              <a:gd name="f29" fmla="+- f24 0 f1"/>
              <a:gd name="f30" fmla="*/ 3163 f25 1"/>
              <a:gd name="f31" fmla="*/ 18437 f25 1"/>
              <a:gd name="f32" fmla="*/ 10800 f25 1"/>
              <a:gd name="f33" fmla="*/ 0 f25 1"/>
              <a:gd name="f34" fmla="*/ 21600 f25 1"/>
              <a:gd name="f35" fmla="*/ f26 f0 1"/>
              <a:gd name="f36" fmla="+- f28 0 f27"/>
              <a:gd name="f37" fmla="*/ f35 1 f7"/>
              <a:gd name="f38" fmla="*/ f32 1 f25"/>
              <a:gd name="f39" fmla="*/ f33 1 f25"/>
              <a:gd name="f40" fmla="*/ f30 1 f25"/>
              <a:gd name="f41" fmla="*/ f31 1 f25"/>
              <a:gd name="f42" fmla="*/ f34 1 f25"/>
              <a:gd name="f43" fmla="+- f37 0 f1"/>
              <a:gd name="f44" fmla="*/ f40 f12 1"/>
              <a:gd name="f45" fmla="*/ f41 f12 1"/>
              <a:gd name="f46" fmla="*/ f41 f13 1"/>
              <a:gd name="f47" fmla="*/ f40 f13 1"/>
              <a:gd name="f48" fmla="*/ f38 f12 1"/>
              <a:gd name="f49" fmla="*/ f39 f13 1"/>
              <a:gd name="f50" fmla="*/ f39 f12 1"/>
              <a:gd name="f51" fmla="*/ f38 f13 1"/>
              <a:gd name="f52" fmla="*/ f42 f13 1"/>
              <a:gd name="f53" fmla="*/ f42 f12 1"/>
              <a:gd name="f54" fmla="+- f43 f1 0"/>
              <a:gd name="f55" fmla="*/ f54 f7 1"/>
              <a:gd name="f56" fmla="*/ f55 1 f0"/>
              <a:gd name="f57" fmla="+- 0 0 f56"/>
              <a:gd name="f58" fmla="+- 0 0 f57"/>
              <a:gd name="f59" fmla="*/ f58 f0 1"/>
              <a:gd name="f60" fmla="*/ f59 1 f7"/>
              <a:gd name="f61" fmla="+- f60 0 f1"/>
              <a:gd name="f62" fmla="cos 1 f61"/>
              <a:gd name="f63" fmla="sin 1 f61"/>
              <a:gd name="f64" fmla="+- 0 0 f62"/>
              <a:gd name="f65" fmla="+- 0 0 f63"/>
              <a:gd name="f66" fmla="+- 0 0 f64"/>
              <a:gd name="f67" fmla="+- 0 0 f65"/>
              <a:gd name="f68" fmla="val f66"/>
              <a:gd name="f69" fmla="val f67"/>
              <a:gd name="f70" fmla="+- 0 0 f68"/>
              <a:gd name="f71" fmla="+- 0 0 f69"/>
              <a:gd name="f72" fmla="*/ 10800 f70 1"/>
              <a:gd name="f73" fmla="*/ 10800 f71 1"/>
              <a:gd name="f74" fmla="*/ f72 f72 1"/>
              <a:gd name="f75" fmla="*/ f73 f73 1"/>
              <a:gd name="f76" fmla="+- f74 f75 0"/>
              <a:gd name="f77" fmla="sqrt f76"/>
              <a:gd name="f78" fmla="*/ f8 1 f77"/>
              <a:gd name="f79" fmla="*/ f70 f78 1"/>
              <a:gd name="f80" fmla="*/ f71 f78 1"/>
              <a:gd name="f81" fmla="+- 10800 0 f79"/>
              <a:gd name="f82" fmla="+- 10800 0 f80"/>
            </a:gdLst>
            <a:ahLst/>
            <a:cxnLst>
              <a:cxn ang="3cd4">
                <a:pos x="hc" y="t"/>
              </a:cxn>
              <a:cxn ang="0">
                <a:pos x="r" y="vc"/>
              </a:cxn>
              <a:cxn ang="cd4">
                <a:pos x="hc" y="b"/>
              </a:cxn>
              <a:cxn ang="cd2">
                <a:pos x="l" y="vc"/>
              </a:cxn>
              <a:cxn ang="f29">
                <a:pos x="f48" y="f49"/>
              </a:cxn>
              <a:cxn ang="f29">
                <a:pos x="f44" y="f47"/>
              </a:cxn>
              <a:cxn ang="f29">
                <a:pos x="f50" y="f51"/>
              </a:cxn>
              <a:cxn ang="f29">
                <a:pos x="f44" y="f46"/>
              </a:cxn>
              <a:cxn ang="f29">
                <a:pos x="f48" y="f52"/>
              </a:cxn>
              <a:cxn ang="f29">
                <a:pos x="f45" y="f46"/>
              </a:cxn>
              <a:cxn ang="f29">
                <a:pos x="f53" y="f51"/>
              </a:cxn>
              <a:cxn ang="f29">
                <a:pos x="f45" y="f47"/>
              </a:cxn>
            </a:cxnLst>
            <a:rect l="f44" t="f47" r="f45" b="f46"/>
            <a:pathLst>
              <a:path w="21600" h="21600">
                <a:moveTo>
                  <a:pt x="f81" y="f82"/>
                </a:moveTo>
                <a:arcTo wR="f10" hR="f10" stAng="f27" swAng="f36"/>
                <a:close/>
              </a:path>
            </a:pathLst>
          </a:custGeom>
          <a:solidFill>
            <a:srgbClr val="CCFFFF"/>
          </a:solidFill>
          <a:ln w="12600">
            <a:solidFill>
              <a:srgbClr val="003399"/>
            </a:solidFill>
            <a:prstDash val="solid"/>
            <a:miter/>
          </a:ln>
        </p:spPr>
        <p:txBody>
          <a:bodyPr vert="horz" wrap="none" lIns="90004" tIns="46798" rIns="90004" bIns="46798" anchor="ctr" anchorCtr="0" compatLnSpc="0"/>
          <a:lstStyle/>
          <a:p>
            <a:pPr hangingPunct="0">
              <a:defRPr sz="1800" b="0" i="0" u="none" strike="noStrike" kern="0" cap="none" spc="0" baseline="0">
                <a:solidFill>
                  <a:srgbClr val="000000"/>
                </a:solidFill>
                <a:uFillTx/>
              </a:defRPr>
            </a:pPr>
            <a:endParaRPr lang="de-DE" sz="2400" dirty="0">
              <a:solidFill>
                <a:srgbClr val="000000"/>
              </a:solidFill>
              <a:latin typeface="Calibri" panose="020F0502020204030204" pitchFamily="34" charset="0"/>
              <a:ea typeface="Lucida Sans Unicode" pitchFamily="2"/>
              <a:cs typeface="Tahoma" pitchFamily="2"/>
            </a:endParaRPr>
          </a:p>
        </p:txBody>
      </p:sp>
      <p:sp>
        <p:nvSpPr>
          <p:cNvPr id="33" name="WordArt 6"/>
          <p:cNvSpPr/>
          <p:nvPr/>
        </p:nvSpPr>
        <p:spPr>
          <a:xfrm>
            <a:off x="7957251" y="5140367"/>
            <a:ext cx="176396" cy="179277"/>
          </a:xfrm>
          <a:prstGeom prst="rect">
            <a:avLst/>
          </a:prstGeom>
        </p:spPr>
        <p:txBody>
          <a:bodyPr vert="horz" wrap="none" lIns="90004" tIns="46798" rIns="90004" bIns="46798" numCol="1" fromWordArt="1" anchor="t" anchorCtr="1" compatLnSpc="0">
            <a:prstTxWarp prst="textPlain">
              <a:avLst/>
            </a:prstTxWarp>
          </a:bodyPr>
          <a:lstStyle/>
          <a:p>
            <a:pPr hangingPunct="0">
              <a:defRPr sz="1800" b="0" i="0" u="none" strike="noStrike" kern="0" cap="none" spc="3" baseline="0">
                <a:solidFill>
                  <a:srgbClr val="000000"/>
                </a:solidFill>
                <a:uFillTx/>
                <a:latin typeface="Arial Black" pitchFamily="16"/>
                <a:ea typeface="Arial Black" pitchFamily="16"/>
                <a:cs typeface="Arial Black" pitchFamily="16"/>
              </a:defRPr>
            </a:pPr>
            <a:r>
              <a:rPr lang="de-DE" sz="2400" spc="3" dirty="0">
                <a:ln w="9363">
                  <a:solidFill>
                    <a:srgbClr val="000000"/>
                  </a:solidFill>
                  <a:prstDash val="solid"/>
                  <a:miter/>
                </a:ln>
                <a:solidFill>
                  <a:srgbClr val="00FF00"/>
                </a:solidFill>
                <a:effectLst>
                  <a:outerShdw dist="38187" dir="2700000" algn="tl">
                    <a:srgbClr val="000000">
                      <a:alpha val="44000"/>
                    </a:srgbClr>
                  </a:outerShdw>
                </a:effectLst>
                <a:latin typeface="Arial Black" pitchFamily="18"/>
                <a:ea typeface="Arial Black" pitchFamily="18"/>
                <a:cs typeface="Arial Black" pitchFamily="18"/>
              </a:rPr>
              <a:t>X</a:t>
            </a:r>
          </a:p>
        </p:txBody>
      </p:sp>
      <p:sp>
        <p:nvSpPr>
          <p:cNvPr id="34" name="WordArt 7"/>
          <p:cNvSpPr/>
          <p:nvPr/>
        </p:nvSpPr>
        <p:spPr>
          <a:xfrm>
            <a:off x="8389250" y="4780002"/>
            <a:ext cx="176040" cy="179277"/>
          </a:xfrm>
          <a:prstGeom prst="rect">
            <a:avLst/>
          </a:prstGeom>
        </p:spPr>
        <p:txBody>
          <a:bodyPr vert="horz" wrap="none" lIns="90004" tIns="46798" rIns="90004" bIns="46798" numCol="1" fromWordArt="1" anchor="t" anchorCtr="1" compatLnSpc="0">
            <a:prstTxWarp prst="textPlain">
              <a:avLst/>
            </a:prstTxWarp>
          </a:bodyPr>
          <a:lstStyle/>
          <a:p>
            <a:pPr hangingPunct="0">
              <a:defRPr sz="1800" b="0" i="0" u="none" strike="noStrike" kern="0" cap="none" spc="3" baseline="0">
                <a:solidFill>
                  <a:srgbClr val="000000"/>
                </a:solidFill>
                <a:uFillTx/>
                <a:latin typeface="Arial Black" pitchFamily="16"/>
                <a:ea typeface="Arial Black" pitchFamily="16"/>
                <a:cs typeface="Arial Black" pitchFamily="16"/>
              </a:defRPr>
            </a:pPr>
            <a:r>
              <a:rPr lang="de-DE" sz="2400" spc="3" dirty="0">
                <a:ln w="9363">
                  <a:solidFill>
                    <a:srgbClr val="000000"/>
                  </a:solidFill>
                  <a:prstDash val="solid"/>
                  <a:miter/>
                </a:ln>
                <a:solidFill>
                  <a:srgbClr val="00FF00"/>
                </a:solidFill>
                <a:effectLst>
                  <a:outerShdw dist="38187" dir="2700000" algn="tl">
                    <a:srgbClr val="000000">
                      <a:alpha val="44000"/>
                    </a:srgbClr>
                  </a:outerShdw>
                </a:effectLst>
                <a:latin typeface="Arial Black" pitchFamily="18"/>
                <a:ea typeface="Arial Black" pitchFamily="18"/>
                <a:cs typeface="Arial Black" pitchFamily="18"/>
              </a:rPr>
              <a:t>X</a:t>
            </a:r>
          </a:p>
        </p:txBody>
      </p:sp>
      <p:sp>
        <p:nvSpPr>
          <p:cNvPr id="41" name="WordArt 8"/>
          <p:cNvSpPr/>
          <p:nvPr/>
        </p:nvSpPr>
        <p:spPr>
          <a:xfrm>
            <a:off x="8173250" y="5427644"/>
            <a:ext cx="176396" cy="179277"/>
          </a:xfrm>
          <a:prstGeom prst="rect">
            <a:avLst/>
          </a:prstGeom>
        </p:spPr>
        <p:txBody>
          <a:bodyPr vert="horz" wrap="none" lIns="90004" tIns="46798" rIns="90004" bIns="46798" numCol="1" fromWordArt="1" anchor="t" anchorCtr="1" compatLnSpc="0">
            <a:prstTxWarp prst="textPlain">
              <a:avLst/>
            </a:prstTxWarp>
          </a:bodyPr>
          <a:lstStyle/>
          <a:p>
            <a:pPr hangingPunct="0">
              <a:defRPr sz="1800" b="0" i="0" u="none" strike="noStrike" kern="0" cap="none" spc="3" baseline="0">
                <a:solidFill>
                  <a:srgbClr val="000000"/>
                </a:solidFill>
                <a:uFillTx/>
                <a:latin typeface="Arial Black" pitchFamily="16"/>
                <a:ea typeface="Arial Black" pitchFamily="16"/>
                <a:cs typeface="Arial Black" pitchFamily="16"/>
              </a:defRPr>
            </a:pPr>
            <a:r>
              <a:rPr lang="de-DE" sz="2400" spc="3" dirty="0">
                <a:ln w="9363">
                  <a:solidFill>
                    <a:srgbClr val="000000"/>
                  </a:solidFill>
                  <a:prstDash val="solid"/>
                  <a:miter/>
                </a:ln>
                <a:noFill/>
                <a:effectLst>
                  <a:outerShdw dist="38187" dir="2700000" algn="tl">
                    <a:srgbClr val="000000">
                      <a:alpha val="44000"/>
                    </a:srgbClr>
                  </a:outerShdw>
                </a:effectLst>
                <a:latin typeface="Arial Black" pitchFamily="18"/>
                <a:ea typeface="Arial Black" pitchFamily="18"/>
                <a:cs typeface="Arial Black" pitchFamily="18"/>
              </a:rPr>
              <a:t>X</a:t>
            </a:r>
          </a:p>
        </p:txBody>
      </p:sp>
      <p:sp>
        <p:nvSpPr>
          <p:cNvPr id="42" name="AutoShape 9"/>
          <p:cNvSpPr/>
          <p:nvPr/>
        </p:nvSpPr>
        <p:spPr>
          <a:xfrm rot="587408">
            <a:off x="5830750" y="4397355"/>
            <a:ext cx="720720" cy="649443"/>
          </a:xfrm>
          <a:custGeom>
            <a:avLst/>
            <a:gdLst>
              <a:gd name="f0" fmla="val 10800000"/>
              <a:gd name="f1" fmla="val 5400000"/>
              <a:gd name="f2" fmla="val 180"/>
              <a:gd name="f3" fmla="val w"/>
              <a:gd name="f4" fmla="val h"/>
              <a:gd name="f5" fmla="val 0"/>
              <a:gd name="f6" fmla="val 21600"/>
              <a:gd name="f7" fmla="val 10800"/>
              <a:gd name="f8" fmla="val 4835"/>
              <a:gd name="f9" fmla="val 16765"/>
              <a:gd name="f10" fmla="val 17401"/>
              <a:gd name="f11" fmla="val 15493"/>
              <a:gd name="f12" fmla="val 18376"/>
              <a:gd name="f13" fmla="val 14122"/>
              <a:gd name="f14" fmla="val 18900"/>
              <a:gd name="f15" fmla="val 12482"/>
              <a:gd name="f16" fmla="val 6326"/>
              <a:gd name="f17" fmla="val 15273"/>
              <a:gd name="f18" fmla="val 2700"/>
              <a:gd name="f19" fmla="val 9117"/>
              <a:gd name="f20" fmla="val 2699"/>
              <a:gd name="f21" fmla="val 7477"/>
              <a:gd name="f22" fmla="val 3223"/>
              <a:gd name="f23" fmla="val 6106"/>
              <a:gd name="f24" fmla="val 4198"/>
              <a:gd name="f25" fmla="val 10799"/>
              <a:gd name="f26" fmla="+- 0 0 0"/>
              <a:gd name="f27" fmla="*/ f3 1 21600"/>
              <a:gd name="f28" fmla="*/ f4 1 21600"/>
              <a:gd name="f29" fmla="val f5"/>
              <a:gd name="f30" fmla="val f6"/>
              <a:gd name="f31" fmla="*/ f26 f0 1"/>
              <a:gd name="f32" fmla="+- f30 0 f29"/>
              <a:gd name="f33" fmla="*/ f31 1 f2"/>
              <a:gd name="f34" fmla="*/ f32 1 21600"/>
              <a:gd name="f35" fmla="+- f33 0 f1"/>
              <a:gd name="f36" fmla="*/ 360363 f34 1"/>
              <a:gd name="f37" fmla="*/ 0 f34 1"/>
              <a:gd name="f38" fmla="*/ 105539 f34 1"/>
              <a:gd name="f39" fmla="*/ 95079 f34 1"/>
              <a:gd name="f40" fmla="*/ 324644 f34 1"/>
              <a:gd name="f41" fmla="*/ 554209 f34 1"/>
              <a:gd name="f42" fmla="*/ 649288 f34 1"/>
              <a:gd name="f43" fmla="*/ 615186 f34 1"/>
              <a:gd name="f44" fmla="*/ 720725 f34 1"/>
              <a:gd name="f45" fmla="*/ f29 1 f34"/>
              <a:gd name="f46" fmla="*/ f30 1 f34"/>
              <a:gd name="f47" fmla="*/ f36 1 f34"/>
              <a:gd name="f48" fmla="*/ f37 1 f34"/>
              <a:gd name="f49" fmla="*/ f38 1 f34"/>
              <a:gd name="f50" fmla="*/ f39 1 f34"/>
              <a:gd name="f51" fmla="*/ f40 1 f34"/>
              <a:gd name="f52" fmla="*/ f41 1 f34"/>
              <a:gd name="f53" fmla="*/ f42 1 f34"/>
              <a:gd name="f54" fmla="*/ f43 1 f34"/>
              <a:gd name="f55" fmla="*/ f44 1 f34"/>
              <a:gd name="f56" fmla="*/ f45 f27 1"/>
              <a:gd name="f57" fmla="*/ f46 f27 1"/>
              <a:gd name="f58" fmla="*/ f46 f28 1"/>
              <a:gd name="f59" fmla="*/ f45 f28 1"/>
              <a:gd name="f60" fmla="*/ f47 f27 1"/>
              <a:gd name="f61" fmla="*/ f48 f28 1"/>
              <a:gd name="f62" fmla="*/ f49 f27 1"/>
              <a:gd name="f63" fmla="*/ f50 f28 1"/>
              <a:gd name="f64" fmla="*/ f48 f27 1"/>
              <a:gd name="f65" fmla="*/ f51 f28 1"/>
              <a:gd name="f66" fmla="*/ f52 f28 1"/>
              <a:gd name="f67" fmla="*/ f53 f28 1"/>
              <a:gd name="f68" fmla="*/ f54 f27 1"/>
              <a:gd name="f69" fmla="*/ f55 f27 1"/>
            </a:gdLst>
            <a:ahLst/>
            <a:cxnLst>
              <a:cxn ang="3cd4">
                <a:pos x="hc" y="t"/>
              </a:cxn>
              <a:cxn ang="0">
                <a:pos x="r" y="vc"/>
              </a:cxn>
              <a:cxn ang="cd4">
                <a:pos x="hc" y="b"/>
              </a:cxn>
              <a:cxn ang="cd2">
                <a:pos x="l" y="vc"/>
              </a:cxn>
              <a:cxn ang="f35">
                <a:pos x="f60" y="f61"/>
              </a:cxn>
              <a:cxn ang="f35">
                <a:pos x="f62" y="f63"/>
              </a:cxn>
              <a:cxn ang="f35">
                <a:pos x="f64" y="f65"/>
              </a:cxn>
              <a:cxn ang="f35">
                <a:pos x="f62" y="f66"/>
              </a:cxn>
              <a:cxn ang="f35">
                <a:pos x="f60" y="f67"/>
              </a:cxn>
              <a:cxn ang="f35">
                <a:pos x="f68" y="f66"/>
              </a:cxn>
              <a:cxn ang="f35">
                <a:pos x="f69" y="f65"/>
              </a:cxn>
              <a:cxn ang="f35">
                <a:pos x="f68" y="f63"/>
              </a:cxn>
            </a:cxnLst>
            <a:rect l="f56" t="f59" r="f57" b="f58"/>
            <a:pathLst>
              <a:path w="21600" h="21600">
                <a:moveTo>
                  <a:pt x="f5" y="f7"/>
                </a:moveTo>
                <a:cubicBezTo>
                  <a:pt x="f5" y="f8"/>
                  <a:pt x="f8" y="f5"/>
                  <a:pt x="f7" y="f5"/>
                </a:cubicBezTo>
                <a:cubicBezTo>
                  <a:pt x="f9" y="f5"/>
                  <a:pt x="f6" y="f8"/>
                  <a:pt x="f6" y="f7"/>
                </a:cubicBezTo>
                <a:cubicBezTo>
                  <a:pt x="f6" y="f9"/>
                  <a:pt x="f9" y="f6"/>
                  <a:pt x="f7" y="f6"/>
                </a:cubicBezTo>
                <a:cubicBezTo>
                  <a:pt x="f8" y="f6"/>
                  <a:pt x="f5" y="f9"/>
                  <a:pt x="f5" y="f7"/>
                </a:cubicBezTo>
                <a:close/>
                <a:moveTo>
                  <a:pt x="f10" y="f11"/>
                </a:moveTo>
                <a:cubicBezTo>
                  <a:pt x="f12" y="f13"/>
                  <a:pt x="f14" y="f15"/>
                  <a:pt x="f14" y="f7"/>
                </a:cubicBezTo>
                <a:cubicBezTo>
                  <a:pt x="f14" y="f16"/>
                  <a:pt x="f17" y="f18"/>
                  <a:pt x="f7" y="f18"/>
                </a:cubicBezTo>
                <a:cubicBezTo>
                  <a:pt x="f19" y="f20"/>
                  <a:pt x="f21" y="f22"/>
                  <a:pt x="f23" y="f24"/>
                </a:cubicBezTo>
                <a:close/>
                <a:moveTo>
                  <a:pt x="f24" y="f23"/>
                </a:moveTo>
                <a:cubicBezTo>
                  <a:pt x="f22" y="f21"/>
                  <a:pt x="f18" y="f19"/>
                  <a:pt x="f18" y="f25"/>
                </a:cubicBezTo>
                <a:cubicBezTo>
                  <a:pt x="f18" y="f17"/>
                  <a:pt x="f16" y="f14"/>
                  <a:pt x="f7" y="f14"/>
                </a:cubicBezTo>
                <a:cubicBezTo>
                  <a:pt x="f15" y="f14"/>
                  <a:pt x="f13" y="f12"/>
                  <a:pt x="f11" y="f10"/>
                </a:cubicBezTo>
                <a:close/>
              </a:path>
            </a:pathLst>
          </a:custGeom>
          <a:solidFill>
            <a:srgbClr val="FF6600">
              <a:alpha val="50000"/>
            </a:srgbClr>
          </a:solidFill>
          <a:ln w="9363">
            <a:solidFill>
              <a:srgbClr val="003399"/>
            </a:solidFill>
            <a:prstDash val="solid"/>
            <a:miter/>
          </a:ln>
        </p:spPr>
        <p:txBody>
          <a:bodyPr vert="horz" wrap="none" lIns="90004" tIns="46798" rIns="90004" bIns="46798" anchor="ctr" anchorCtr="0" compatLnSpc="0"/>
          <a:lstStyle/>
          <a:p>
            <a:pPr hangingPunct="0">
              <a:defRPr sz="1800" b="0" i="0" u="none" strike="noStrike" kern="0" cap="none" spc="0" baseline="0">
                <a:solidFill>
                  <a:srgbClr val="000000"/>
                </a:solidFill>
                <a:uFillTx/>
              </a:defRPr>
            </a:pPr>
            <a:endParaRPr lang="de-DE" sz="2400" dirty="0">
              <a:solidFill>
                <a:srgbClr val="000000"/>
              </a:solidFill>
              <a:latin typeface="Calibri" panose="020F0502020204030204" pitchFamily="34" charset="0"/>
              <a:ea typeface="Lucida Sans Unicode" pitchFamily="2"/>
              <a:cs typeface="Tahoma" pitchFamily="2"/>
            </a:endParaRPr>
          </a:p>
        </p:txBody>
      </p:sp>
      <p:grpSp>
        <p:nvGrpSpPr>
          <p:cNvPr id="43" name="Group 10"/>
          <p:cNvGrpSpPr/>
          <p:nvPr/>
        </p:nvGrpSpPr>
        <p:grpSpPr>
          <a:xfrm>
            <a:off x="7957251" y="3751021"/>
            <a:ext cx="287277" cy="360355"/>
            <a:chOff x="6227640" y="1700281"/>
            <a:chExt cx="287277" cy="360355"/>
          </a:xfrm>
        </p:grpSpPr>
        <p:sp>
          <p:nvSpPr>
            <p:cNvPr id="44" name="Line 11"/>
            <p:cNvSpPr/>
            <p:nvPr/>
          </p:nvSpPr>
          <p:spPr>
            <a:xfrm>
              <a:off x="6227640" y="1700281"/>
              <a:ext cx="0" cy="36035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363">
              <a:solidFill>
                <a:srgbClr val="003399"/>
              </a:solidFill>
              <a:prstDash val="solid"/>
              <a:miter/>
            </a:ln>
          </p:spPr>
          <p:txBody>
            <a:bodyPr vert="horz" wrap="square" lIns="90004" tIns="46798" rIns="90004" bIns="46798" anchor="t" anchorCtr="0" compatLnSpc="0"/>
            <a:lstStyle/>
            <a:p>
              <a:pPr hangingPunct="0">
                <a:defRPr sz="1800" b="0" i="0" u="none" strike="noStrike" kern="0" cap="none" spc="0" baseline="0">
                  <a:solidFill>
                    <a:srgbClr val="000000"/>
                  </a:solidFill>
                  <a:uFillTx/>
                </a:defRPr>
              </a:pPr>
              <a:endParaRPr lang="de-DE" sz="2400" dirty="0">
                <a:solidFill>
                  <a:srgbClr val="000000"/>
                </a:solidFill>
                <a:latin typeface="Calibri" panose="020F0502020204030204" pitchFamily="34" charset="0"/>
                <a:ea typeface="Lucida Sans Unicode" pitchFamily="2"/>
                <a:cs typeface="Tahoma" pitchFamily="2"/>
              </a:endParaRPr>
            </a:p>
          </p:txBody>
        </p:sp>
        <p:sp>
          <p:nvSpPr>
            <p:cNvPr id="45" name="AutoShape 12"/>
            <p:cNvSpPr/>
            <p:nvPr/>
          </p:nvSpPr>
          <p:spPr>
            <a:xfrm>
              <a:off x="6227640" y="1700281"/>
              <a:ext cx="287277" cy="217444"/>
            </a:xfrm>
            <a:custGeom>
              <a:avLst>
                <a:gd name="f0" fmla="val 1400"/>
                <a:gd name="f1" fmla="val 10800"/>
              </a:avLst>
              <a:gdLst>
                <a:gd name="f2" fmla="val 10800000"/>
                <a:gd name="f3" fmla="val 5400000"/>
                <a:gd name="f4" fmla="val 180"/>
                <a:gd name="f5" fmla="val w"/>
                <a:gd name="f6" fmla="val h"/>
                <a:gd name="f7" fmla="val 0"/>
                <a:gd name="f8" fmla="val 21600"/>
                <a:gd name="f9" fmla="val 4460"/>
                <a:gd name="f10" fmla="val 8640"/>
                <a:gd name="f11" fmla="val 12960"/>
                <a:gd name="f12" fmla="val -2147483647"/>
                <a:gd name="f13" fmla="val 2147483647"/>
                <a:gd name="f14" fmla="+- 0 0 0"/>
                <a:gd name="f15" fmla="*/ f5 1 21600"/>
                <a:gd name="f16" fmla="*/ f6 1 21600"/>
                <a:gd name="f17" fmla="val f7"/>
                <a:gd name="f18" fmla="val f8"/>
                <a:gd name="f19" fmla="pin 0 f0 4460"/>
                <a:gd name="f20" fmla="pin 8640 f1 12960"/>
                <a:gd name="f21" fmla="*/ f14 f2 1"/>
                <a:gd name="f22" fmla="+- f18 0 f17"/>
                <a:gd name="f23" fmla="val f19"/>
                <a:gd name="f24" fmla="val f20"/>
                <a:gd name="f25" fmla="*/ 0 f15 1"/>
                <a:gd name="f26" fmla="*/ f19 f16 1"/>
                <a:gd name="f27" fmla="*/ f20 f15 1"/>
                <a:gd name="f28" fmla="*/ f21 1 f4"/>
                <a:gd name="f29" fmla="*/ f22 1 21600"/>
                <a:gd name="f30" fmla="+- 21600 0 f23"/>
                <a:gd name="f31" fmla="+- f24 0 10800"/>
                <a:gd name="f32" fmla="*/ 15800 f23 1"/>
                <a:gd name="f33" fmla="*/ f23 2 1"/>
                <a:gd name="f34" fmla="*/ f23 f16 1"/>
                <a:gd name="f35" fmla="+- f28 0 f3"/>
                <a:gd name="f36" fmla="*/ 21600 f29 1"/>
                <a:gd name="f37" fmla="*/ 10800 f29 1"/>
                <a:gd name="f38" fmla="*/ f31 2 1"/>
                <a:gd name="f39" fmla="*/ f32 1 4460"/>
                <a:gd name="f40" fmla="+- 21600 0 f33"/>
                <a:gd name="f41" fmla="*/ f33 f16 1"/>
                <a:gd name="f42" fmla="*/ f30 f16 1"/>
                <a:gd name="f43" fmla="abs f38"/>
                <a:gd name="f44" fmla="+- f23 0 f39"/>
                <a:gd name="f45" fmla="+- f23 f39 0"/>
                <a:gd name="f46" fmla="+- 21600 0 f38"/>
                <a:gd name="f47" fmla="+- f30 f39 0"/>
                <a:gd name="f48" fmla="+- f30 0 f39"/>
                <a:gd name="f49" fmla="*/ f36 1 f29"/>
                <a:gd name="f50" fmla="*/ f37 1 f29"/>
                <a:gd name="f51" fmla="*/ f40 f16 1"/>
                <a:gd name="f52" fmla="?: f31 0 f43"/>
                <a:gd name="f53" fmla="?: f31 f46 21600"/>
                <a:gd name="f54" fmla="*/ f43 1 2"/>
                <a:gd name="f55" fmla="*/ f49 f16 1"/>
                <a:gd name="f56" fmla="*/ f43 f15 1"/>
                <a:gd name="f57" fmla="*/ f46 f15 1"/>
                <a:gd name="f58" fmla="*/ f50 f16 1"/>
                <a:gd name="f59" fmla="+- f53 0 f52"/>
                <a:gd name="f60" fmla="+- f52 7200 0"/>
                <a:gd name="f61" fmla="+- f53 f54 0"/>
                <a:gd name="f62" fmla="+- 21600 0 f54"/>
                <a:gd name="f63" fmla="+- 21600 0 f52"/>
                <a:gd name="f64" fmla="+- 21600 0 f53"/>
                <a:gd name="f65" fmla="*/ f54 f15 1"/>
                <a:gd name="f66" fmla="+- f60 0 f54"/>
                <a:gd name="f67" fmla="+- f61 0 7200"/>
                <a:gd name="f68" fmla="*/ f59 1 2"/>
                <a:gd name="f69" fmla="*/ f62 f15 1"/>
                <a:gd name="f70" fmla="+- f52 f68 0"/>
                <a:gd name="f71" fmla="+- 21600 0 f66"/>
                <a:gd name="f72" fmla="+- 21600 0 f67"/>
                <a:gd name="f73" fmla="+- 21600 0 f70"/>
                <a:gd name="f74" fmla="*/ f70 f15 1"/>
                <a:gd name="f75" fmla="*/ f73 f15 1"/>
              </a:gdLst>
              <a:ahLst>
                <a:ahXY gdRefY="f0" minY="f7" maxY="f9">
                  <a:pos x="f25" y="f26"/>
                </a:ahXY>
                <a:ahXY gdRefX="f1" minX="f10" maxX="f11">
                  <a:pos x="f27" y="f55"/>
                </a:ahXY>
              </a:ahLst>
              <a:cxnLst>
                <a:cxn ang="3cd4">
                  <a:pos x="hc" y="t"/>
                </a:cxn>
                <a:cxn ang="0">
                  <a:pos x="r" y="vc"/>
                </a:cxn>
                <a:cxn ang="cd4">
                  <a:pos x="hc" y="b"/>
                </a:cxn>
                <a:cxn ang="cd2">
                  <a:pos x="l" y="vc"/>
                </a:cxn>
                <a:cxn ang="f35">
                  <a:pos x="f74" y="f34"/>
                </a:cxn>
                <a:cxn ang="f35">
                  <a:pos x="f65" y="f58"/>
                </a:cxn>
                <a:cxn ang="f35">
                  <a:pos x="f75" y="f42"/>
                </a:cxn>
                <a:cxn ang="f35">
                  <a:pos x="f69" y="f58"/>
                </a:cxn>
              </a:cxnLst>
              <a:rect l="f56" t="f41" r="f57" b="f51"/>
              <a:pathLst>
                <a:path w="21600" h="21600">
                  <a:moveTo>
                    <a:pt x="f52" y="f23"/>
                  </a:moveTo>
                  <a:cubicBezTo>
                    <a:pt x="f66" y="f44"/>
                    <a:pt x="f67" y="f45"/>
                    <a:pt x="f53" y="f23"/>
                  </a:cubicBezTo>
                  <a:lnTo>
                    <a:pt x="f63" y="f30"/>
                  </a:lnTo>
                  <a:cubicBezTo>
                    <a:pt x="f71" y="f47"/>
                    <a:pt x="f72" y="f48"/>
                    <a:pt x="f64" y="f30"/>
                  </a:cubicBezTo>
                  <a:close/>
                </a:path>
              </a:pathLst>
            </a:custGeom>
            <a:solidFill>
              <a:srgbClr val="0000FF"/>
            </a:solidFill>
            <a:ln w="9363">
              <a:solidFill>
                <a:srgbClr val="003399"/>
              </a:solidFill>
              <a:prstDash val="solid"/>
              <a:miter/>
            </a:ln>
          </p:spPr>
          <p:txBody>
            <a:bodyPr vert="horz" wrap="none" lIns="90004" tIns="46798" rIns="90004" bIns="46798" anchor="ctr" anchorCtr="0" compatLnSpc="0"/>
            <a:lstStyle/>
            <a:p>
              <a:pPr hangingPunct="0">
                <a:defRPr sz="1800" b="0" i="0" u="none" strike="noStrike" kern="0" cap="none" spc="0" baseline="0">
                  <a:solidFill>
                    <a:srgbClr val="000000"/>
                  </a:solidFill>
                  <a:uFillTx/>
                </a:defRPr>
              </a:pPr>
              <a:endParaRPr lang="de-DE" sz="2400" dirty="0">
                <a:solidFill>
                  <a:srgbClr val="000000"/>
                </a:solidFill>
                <a:latin typeface="Calibri" panose="020F0502020204030204" pitchFamily="34" charset="0"/>
                <a:ea typeface="Lucida Sans Unicode" pitchFamily="2"/>
                <a:cs typeface="Tahoma" pitchFamily="2"/>
              </a:endParaRPr>
            </a:p>
          </p:txBody>
        </p:sp>
      </p:grpSp>
      <p:sp>
        <p:nvSpPr>
          <p:cNvPr id="46" name="AutoShape 13"/>
          <p:cNvSpPr/>
          <p:nvPr/>
        </p:nvSpPr>
        <p:spPr>
          <a:xfrm rot="10799991">
            <a:off x="7633430" y="4059517"/>
            <a:ext cx="647642" cy="144722"/>
          </a:xfrm>
          <a:custGeom>
            <a:avLst/>
            <a:gdLst>
              <a:gd name="f0" fmla="val 10800000"/>
              <a:gd name="f1" fmla="val 5400000"/>
              <a:gd name="f2" fmla="val 180"/>
              <a:gd name="f3" fmla="val w"/>
              <a:gd name="f4" fmla="val h"/>
              <a:gd name="f5" fmla="val 0"/>
              <a:gd name="f6" fmla="val 21600"/>
              <a:gd name="f7" fmla="val 16200"/>
              <a:gd name="f8" fmla="val 5400"/>
              <a:gd name="f9" fmla="val 3375"/>
              <a:gd name="f10" fmla="val 10800"/>
              <a:gd name="f11" fmla="val 1350"/>
              <a:gd name="f12" fmla="val 2700"/>
              <a:gd name="f13" fmla="val 675"/>
              <a:gd name="f14" fmla="+- 0 0 0"/>
              <a:gd name="f15" fmla="*/ f3 1 21600"/>
              <a:gd name="f16" fmla="*/ f4 1 21600"/>
              <a:gd name="f17" fmla="val f5"/>
              <a:gd name="f18" fmla="val f6"/>
              <a:gd name="f19" fmla="*/ f14 f0 1"/>
              <a:gd name="f20" fmla="+- f18 0 f17"/>
              <a:gd name="f21" fmla="*/ f19 1 f2"/>
              <a:gd name="f22" fmla="*/ f20 1 21600"/>
              <a:gd name="f23" fmla="+- f21 0 f1"/>
              <a:gd name="f24" fmla="*/ 3375 f22 1"/>
              <a:gd name="f25" fmla="*/ 18900 f22 1"/>
              <a:gd name="f26" fmla="*/ 16200 f22 1"/>
              <a:gd name="f27" fmla="*/ 5400 f22 1"/>
              <a:gd name="f28" fmla="*/ 485775 f22 1"/>
              <a:gd name="f29" fmla="*/ 0 f22 1"/>
              <a:gd name="f30" fmla="*/ 72232 f22 1"/>
              <a:gd name="f31" fmla="*/ 144463 f22 1"/>
              <a:gd name="f32" fmla="*/ 647700 f22 1"/>
              <a:gd name="f33" fmla="*/ f28 1 f22"/>
              <a:gd name="f34" fmla="*/ f29 1 f22"/>
              <a:gd name="f35" fmla="*/ f30 1 f22"/>
              <a:gd name="f36" fmla="*/ f31 1 f22"/>
              <a:gd name="f37" fmla="*/ f32 1 f22"/>
              <a:gd name="f38" fmla="*/ f24 1 f22"/>
              <a:gd name="f39" fmla="*/ f25 1 f22"/>
              <a:gd name="f40" fmla="*/ f27 1 f22"/>
              <a:gd name="f41" fmla="*/ f26 1 f22"/>
              <a:gd name="f42" fmla="*/ f38 f15 1"/>
              <a:gd name="f43" fmla="*/ f39 f15 1"/>
              <a:gd name="f44" fmla="*/ f41 f16 1"/>
              <a:gd name="f45" fmla="*/ f40 f16 1"/>
              <a:gd name="f46" fmla="*/ f33 f15 1"/>
              <a:gd name="f47" fmla="*/ f34 f16 1"/>
              <a:gd name="f48" fmla="*/ f34 f15 1"/>
              <a:gd name="f49" fmla="*/ f35 f16 1"/>
              <a:gd name="f50" fmla="*/ f36 f16 1"/>
              <a:gd name="f51" fmla="*/ f37 f15 1"/>
            </a:gdLst>
            <a:ahLst/>
            <a:cxnLst>
              <a:cxn ang="3cd4">
                <a:pos x="hc" y="t"/>
              </a:cxn>
              <a:cxn ang="0">
                <a:pos x="r" y="vc"/>
              </a:cxn>
              <a:cxn ang="cd4">
                <a:pos x="hc" y="b"/>
              </a:cxn>
              <a:cxn ang="cd2">
                <a:pos x="l" y="vc"/>
              </a:cxn>
              <a:cxn ang="f23">
                <a:pos x="f46" y="f47"/>
              </a:cxn>
              <a:cxn ang="f23">
                <a:pos x="f48" y="f49"/>
              </a:cxn>
              <a:cxn ang="f23">
                <a:pos x="f46" y="f50"/>
              </a:cxn>
              <a:cxn ang="f23">
                <a:pos x="f51" y="f49"/>
              </a:cxn>
            </a:cxnLst>
            <a:rect l="f42" t="f45" r="f43" b="f44"/>
            <a:pathLst>
              <a:path w="21600" h="21600">
                <a:moveTo>
                  <a:pt x="f7" y="f5"/>
                </a:moveTo>
                <a:lnTo>
                  <a:pt x="f7" y="f8"/>
                </a:lnTo>
                <a:lnTo>
                  <a:pt x="f9" y="f8"/>
                </a:lnTo>
                <a:lnTo>
                  <a:pt x="f9" y="f7"/>
                </a:lnTo>
                <a:lnTo>
                  <a:pt x="f7" y="f7"/>
                </a:lnTo>
                <a:lnTo>
                  <a:pt x="f7" y="f6"/>
                </a:lnTo>
                <a:lnTo>
                  <a:pt x="f6" y="f10"/>
                </a:lnTo>
                <a:close/>
              </a:path>
              <a:path w="21600" h="21600">
                <a:moveTo>
                  <a:pt x="f11" y="f8"/>
                </a:moveTo>
                <a:lnTo>
                  <a:pt x="f11" y="f7"/>
                </a:lnTo>
                <a:lnTo>
                  <a:pt x="f12" y="f7"/>
                </a:lnTo>
                <a:lnTo>
                  <a:pt x="f12" y="f8"/>
                </a:lnTo>
                <a:close/>
              </a:path>
              <a:path w="21600" h="21600">
                <a:moveTo>
                  <a:pt x="f5" y="f8"/>
                </a:moveTo>
                <a:lnTo>
                  <a:pt x="f5" y="f7"/>
                </a:lnTo>
                <a:lnTo>
                  <a:pt x="f13" y="f7"/>
                </a:lnTo>
                <a:lnTo>
                  <a:pt x="f13" y="f8"/>
                </a:lnTo>
                <a:close/>
              </a:path>
            </a:pathLst>
          </a:custGeom>
          <a:solidFill>
            <a:srgbClr val="FF0000"/>
          </a:solidFill>
          <a:ln w="9363">
            <a:solidFill>
              <a:srgbClr val="003399"/>
            </a:solidFill>
            <a:prstDash val="solid"/>
            <a:miter/>
          </a:ln>
        </p:spPr>
        <p:txBody>
          <a:bodyPr vert="horz" wrap="none" lIns="90004" tIns="46798" rIns="90004" bIns="46798" anchor="ctr" anchorCtr="0" compatLnSpc="0"/>
          <a:lstStyle/>
          <a:p>
            <a:pPr hangingPunct="0">
              <a:defRPr sz="1800" b="0" i="0" u="none" strike="noStrike" kern="0" cap="none" spc="0" baseline="0">
                <a:solidFill>
                  <a:srgbClr val="000000"/>
                </a:solidFill>
                <a:uFillTx/>
              </a:defRPr>
            </a:pPr>
            <a:endParaRPr lang="de-DE" sz="2400" dirty="0">
              <a:solidFill>
                <a:srgbClr val="000000"/>
              </a:solidFill>
              <a:latin typeface="Calibri" panose="020F0502020204030204" pitchFamily="34" charset="0"/>
              <a:ea typeface="Lucida Sans Unicode" pitchFamily="2"/>
              <a:cs typeface="Tahoma" pitchFamily="2"/>
            </a:endParaRPr>
          </a:p>
        </p:txBody>
      </p:sp>
      <p:sp>
        <p:nvSpPr>
          <p:cNvPr id="4" name="Titel 3"/>
          <p:cNvSpPr>
            <a:spLocks noGrp="1"/>
          </p:cNvSpPr>
          <p:nvPr>
            <p:ph type="title"/>
          </p:nvPr>
        </p:nvSpPr>
        <p:spPr/>
        <p:txBody>
          <a:bodyPr/>
          <a:lstStyle/>
          <a:p>
            <a:r>
              <a:rPr lang="de-DE" dirty="0"/>
              <a:t>Schlenzball</a:t>
            </a:r>
          </a:p>
        </p:txBody>
      </p:sp>
    </p:spTree>
    <p:extLst>
      <p:ext uri="{BB962C8B-B14F-4D97-AF65-F5344CB8AC3E}">
        <p14:creationId xmlns:p14="http://schemas.microsoft.com/office/powerpoint/2010/main" val="3913749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p:txBody>
      </p:sp>
      <p:sp>
        <p:nvSpPr>
          <p:cNvPr id="6" name="Rechteck 5"/>
          <p:cNvSpPr/>
          <p:nvPr/>
        </p:nvSpPr>
        <p:spPr>
          <a:xfrm>
            <a:off x="1524000" y="1268760"/>
            <a:ext cx="8991600" cy="3877985"/>
          </a:xfrm>
          <a:prstGeom prst="rect">
            <a:avLst/>
          </a:prstGeom>
        </p:spPr>
        <p:txBody>
          <a:bodyPr wrap="square">
            <a:spAutoFit/>
          </a:bodyPr>
          <a:lstStyle/>
          <a:p>
            <a:pPr marL="800100" lvl="1" indent="-342900" hangingPunct="0">
              <a:spcBef>
                <a:spcPts val="600"/>
              </a:spcBef>
              <a:spcAft>
                <a:spcPts val="300"/>
              </a:spcAft>
              <a:buFont typeface="Arial" panose="020B0604020202020204" pitchFamily="34" charset="0"/>
              <a:buChar char="•"/>
              <a:defRPr sz="1800" b="0" i="0" u="none" strike="noStrike" kern="0" cap="none" spc="0" baseline="0">
                <a:solidFill>
                  <a:srgbClr val="000000"/>
                </a:solidFill>
                <a:uFillTx/>
              </a:defRPr>
            </a:pPr>
            <a:r>
              <a:rPr lang="de-DE" dirty="0">
                <a:ea typeface="Lucida Sans Unicode" pitchFamily="2"/>
                <a:cs typeface="Tahoma" pitchFamily="2"/>
              </a:rPr>
              <a:t>Nicht die Höhe des Balls, sondern dessen Gefährlichkeit ist entscheidend</a:t>
            </a:r>
          </a:p>
          <a:p>
            <a:pPr marL="800100" lvl="1" indent="-342900" hangingPunct="0">
              <a:spcBef>
                <a:spcPts val="300"/>
              </a:spcBef>
              <a:spcAft>
                <a:spcPts val="300"/>
              </a:spcAft>
              <a:buFont typeface="Arial" panose="020B0604020202020204" pitchFamily="34" charset="0"/>
              <a:buChar char="•"/>
              <a:defRPr sz="1800" b="0" i="0" u="none" strike="noStrike" kern="0" cap="none" spc="0" baseline="0">
                <a:solidFill>
                  <a:srgbClr val="000000"/>
                </a:solidFill>
                <a:uFillTx/>
              </a:defRPr>
            </a:pPr>
            <a:r>
              <a:rPr lang="de-DE" dirty="0">
                <a:ea typeface="Lucida Sans Unicode" pitchFamily="2"/>
                <a:cs typeface="Tahoma" pitchFamily="2"/>
              </a:rPr>
              <a:t>Ein kontrollierter Ball über den Schläger des Gegners, der den Schienbeinschoner trifft, ist im Allgemeinen nicht gefährlich</a:t>
            </a:r>
          </a:p>
          <a:p>
            <a:pPr marL="1257300" lvl="2" indent="-342900" hangingPunct="0">
              <a:spcBef>
                <a:spcPts val="300"/>
              </a:spcBef>
              <a:spcAft>
                <a:spcPts val="300"/>
              </a:spcAft>
              <a:buFont typeface="Arial" panose="020B0604020202020204" pitchFamily="34" charset="0"/>
              <a:buChar char="•"/>
              <a:defRPr sz="1800" b="0" i="0" u="none" strike="noStrike" kern="0" cap="none" spc="0" baseline="0">
                <a:solidFill>
                  <a:srgbClr val="000000"/>
                </a:solidFill>
                <a:uFillTx/>
              </a:defRPr>
            </a:pPr>
            <a:r>
              <a:rPr lang="de-DE" dirty="0">
                <a:ea typeface="Lucida Sans Unicode" pitchFamily="2"/>
                <a:cs typeface="Tahoma" pitchFamily="2"/>
              </a:rPr>
              <a:t>aber ein Ball aus kurzer Distanz, direkt und hart in </a:t>
            </a:r>
            <a:r>
              <a:rPr lang="de-DE" kern="0" dirty="0">
                <a:solidFill>
                  <a:srgbClr val="000000"/>
                </a:solidFill>
                <a:ea typeface="Lucida Sans Unicode" pitchFamily="2"/>
                <a:cs typeface="Tahoma" pitchFamily="2"/>
              </a:rPr>
              <a:t>derselben Höhe auf </a:t>
            </a:r>
            <a:r>
              <a:rPr lang="de-DE" dirty="0">
                <a:ea typeface="Lucida Sans Unicode" pitchFamily="2"/>
                <a:cs typeface="Tahoma" pitchFamily="2"/>
              </a:rPr>
              <a:t>den Gegner geschlagen, kann</a:t>
            </a:r>
            <a:r>
              <a:rPr lang="de-DE" i="1" dirty="0">
                <a:ea typeface="Lucida Sans Unicode" pitchFamily="2"/>
                <a:cs typeface="Tahoma" pitchFamily="2"/>
              </a:rPr>
              <a:t> </a:t>
            </a:r>
            <a:r>
              <a:rPr lang="de-DE" dirty="0">
                <a:ea typeface="Lucida Sans Unicode" pitchFamily="2"/>
                <a:cs typeface="Tahoma" pitchFamily="2"/>
              </a:rPr>
              <a:t>gefährlich sein oder zu einer gefährlichen Situation führen</a:t>
            </a:r>
          </a:p>
          <a:p>
            <a:pPr marL="800100" lvl="1" indent="-342900" hangingPunct="0">
              <a:spcBef>
                <a:spcPts val="300"/>
              </a:spcBef>
              <a:spcAft>
                <a:spcPts val="300"/>
              </a:spcAft>
              <a:buFont typeface="Arial" panose="020B0604020202020204" pitchFamily="34" charset="0"/>
              <a:buChar char="•"/>
              <a:defRPr sz="1800" b="0" i="0" u="none" strike="noStrike" kern="0" cap="none" spc="0" baseline="0">
                <a:solidFill>
                  <a:srgbClr val="000000"/>
                </a:solidFill>
                <a:uFillTx/>
              </a:defRPr>
            </a:pPr>
            <a:r>
              <a:rPr lang="de-DE" dirty="0">
                <a:ea typeface="Lucida Sans Unicode" pitchFamily="2"/>
                <a:cs typeface="Tahoma" pitchFamily="2"/>
              </a:rPr>
              <a:t>Bei dem eigenen Mitspieler gibt es kein gefährliches Spiel</a:t>
            </a:r>
          </a:p>
          <a:p>
            <a:pPr marL="800100" lvl="1" indent="-342900" hangingPunct="0">
              <a:spcBef>
                <a:spcPts val="300"/>
              </a:spcBef>
              <a:spcAft>
                <a:spcPts val="300"/>
              </a:spcAft>
              <a:buFont typeface="Arial" panose="020B0604020202020204" pitchFamily="34" charset="0"/>
              <a:buChar char="•"/>
              <a:defRPr sz="1800" b="0" i="0" u="none" strike="noStrike" kern="0" cap="none" spc="0" baseline="0">
                <a:solidFill>
                  <a:srgbClr val="000000"/>
                </a:solidFill>
                <a:uFillTx/>
              </a:defRPr>
            </a:pPr>
            <a:r>
              <a:rPr lang="de-DE" dirty="0">
                <a:ea typeface="Lucida Sans Unicode" pitchFamily="2"/>
                <a:cs typeface="Tahoma" pitchFamily="2"/>
              </a:rPr>
              <a:t>Merksatz: Bewegt der Spieler sich weg, weil er sonst auf/über dem Knie getroffen werden würde gilt es es als Gefährlich, alles andere ist ungefährlich mit Ausnahme Punkt darüber</a:t>
            </a:r>
          </a:p>
          <a:p>
            <a:pPr lvl="1" hangingPunct="0">
              <a:spcBef>
                <a:spcPts val="300"/>
              </a:spcBef>
              <a:spcAft>
                <a:spcPts val="300"/>
              </a:spcAft>
              <a:defRPr sz="1800" b="0" i="0" u="none" strike="noStrike" kern="0" cap="none" spc="0" baseline="0">
                <a:solidFill>
                  <a:srgbClr val="000000"/>
                </a:solidFill>
                <a:uFillTx/>
              </a:defRPr>
            </a:pPr>
            <a:endParaRPr lang="de-DE" dirty="0">
              <a:ea typeface="Lucida Sans Unicode" pitchFamily="2"/>
              <a:cs typeface="Tahoma" pitchFamily="2"/>
            </a:endParaRPr>
          </a:p>
          <a:p>
            <a:pPr lvl="1" hangingPunct="0">
              <a:spcBef>
                <a:spcPts val="300"/>
              </a:spcBef>
              <a:spcAft>
                <a:spcPts val="300"/>
              </a:spcAft>
              <a:defRPr sz="1800" b="0" i="0" u="none" strike="noStrike" kern="0" cap="none" spc="0" baseline="0">
                <a:solidFill>
                  <a:srgbClr val="000000"/>
                </a:solidFill>
                <a:uFillTx/>
              </a:defRPr>
            </a:pPr>
            <a:r>
              <a:rPr lang="de-DE" dirty="0">
                <a:ea typeface="Lucida Sans Unicode" pitchFamily="2"/>
                <a:cs typeface="Tahoma" pitchFamily="2"/>
              </a:rPr>
              <a:t>Diese Interpretation gilt natürlich auf dem gesamten Spielfeld</a:t>
            </a:r>
          </a:p>
        </p:txBody>
      </p:sp>
      <p:sp>
        <p:nvSpPr>
          <p:cNvPr id="3" name="Title 2">
            <a:extLst>
              <a:ext uri="{FF2B5EF4-FFF2-40B4-BE49-F238E27FC236}">
                <a16:creationId xmlns:a16="http://schemas.microsoft.com/office/drawing/2014/main" id="{DDD74003-87B0-4053-8215-9DB21BC36937}"/>
              </a:ext>
            </a:extLst>
          </p:cNvPr>
          <p:cNvSpPr>
            <a:spLocks noGrp="1"/>
          </p:cNvSpPr>
          <p:nvPr>
            <p:ph type="title"/>
          </p:nvPr>
        </p:nvSpPr>
        <p:spPr/>
        <p:txBody>
          <a:bodyPr/>
          <a:lstStyle/>
          <a:p>
            <a:r>
              <a:rPr lang="de-DE" dirty="0">
                <a:cs typeface="Calibri"/>
              </a:rPr>
              <a:t>Gefährliches Spiel</a:t>
            </a:r>
            <a:endParaRPr lang="en-US" dirty="0"/>
          </a:p>
        </p:txBody>
      </p:sp>
    </p:spTree>
    <p:extLst>
      <p:ext uri="{BB962C8B-B14F-4D97-AF65-F5344CB8AC3E}">
        <p14:creationId xmlns:p14="http://schemas.microsoft.com/office/powerpoint/2010/main" val="3440320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Ausrüstung der Schiedsrichter</a:t>
            </a:r>
          </a:p>
        </p:txBody>
      </p:sp>
      <p:pic>
        <p:nvPicPr>
          <p:cNvPr id="5" name="Classic_Eclipse_BlazinBlue"/>
          <p:cNvPicPr>
            <a:picLocks noChangeAspect="1"/>
          </p:cNvPicPr>
          <p:nvPr/>
        </p:nvPicPr>
        <p:blipFill>
          <a:blip r:embed="rId2">
            <a:lum/>
            <a:alphaModFix/>
          </a:blip>
          <a:srcRect/>
          <a:stretch>
            <a:fillRect/>
          </a:stretch>
        </p:blipFill>
        <p:spPr>
          <a:xfrm>
            <a:off x="2619592" y="1656815"/>
            <a:ext cx="1784515" cy="1619283"/>
          </a:xfrm>
          <a:prstGeom prst="rect">
            <a:avLst/>
          </a:prstGeom>
          <a:noFill/>
          <a:ln>
            <a:noFill/>
          </a:ln>
        </p:spPr>
      </p:pic>
      <p:pic>
        <p:nvPicPr>
          <p:cNvPr id="6" name="Polo-Shirt-grün"/>
          <p:cNvPicPr>
            <a:picLocks noChangeAspect="1"/>
          </p:cNvPicPr>
          <p:nvPr/>
        </p:nvPicPr>
        <p:blipFill>
          <a:blip r:embed="rId3" cstate="print">
            <a:lum/>
            <a:alphaModFix/>
            <a:extLst>
              <a:ext uri="{28A0092B-C50C-407E-A947-70E740481C1C}">
                <a14:useLocalDpi xmlns:a14="http://schemas.microsoft.com/office/drawing/2010/main"/>
              </a:ext>
            </a:extLst>
          </a:blip>
          <a:srcRect/>
          <a:stretch>
            <a:fillRect/>
          </a:stretch>
        </p:blipFill>
        <p:spPr>
          <a:xfrm>
            <a:off x="5276931" y="1628638"/>
            <a:ext cx="1800362" cy="1800362"/>
          </a:xfrm>
          <a:prstGeom prst="rect">
            <a:avLst/>
          </a:prstGeom>
          <a:noFill/>
          <a:ln>
            <a:noFill/>
          </a:ln>
        </p:spPr>
      </p:pic>
      <p:pic>
        <p:nvPicPr>
          <p:cNvPr id="7" name="sh_asi_rocket12"/>
          <p:cNvPicPr>
            <a:picLocks noChangeAspect="1"/>
          </p:cNvPicPr>
          <p:nvPr/>
        </p:nvPicPr>
        <p:blipFill>
          <a:blip r:embed="rId4">
            <a:lum/>
            <a:alphaModFix/>
          </a:blip>
          <a:srcRect/>
          <a:stretch>
            <a:fillRect/>
          </a:stretch>
        </p:blipFill>
        <p:spPr>
          <a:xfrm>
            <a:off x="7918033" y="1989004"/>
            <a:ext cx="2235241" cy="1439997"/>
          </a:xfrm>
          <a:prstGeom prst="rect">
            <a:avLst/>
          </a:prstGeom>
          <a:noFill/>
          <a:ln>
            <a:noFill/>
          </a:ln>
        </p:spPr>
      </p:pic>
      <p:pic>
        <p:nvPicPr>
          <p:cNvPr id="8" name="Uhr"/>
          <p:cNvPicPr>
            <a:picLocks noChangeAspect="1"/>
          </p:cNvPicPr>
          <p:nvPr/>
        </p:nvPicPr>
        <p:blipFill>
          <a:blip r:embed="rId5">
            <a:lum/>
            <a:alphaModFix/>
          </a:blip>
          <a:srcRect/>
          <a:stretch>
            <a:fillRect/>
          </a:stretch>
        </p:blipFill>
        <p:spPr>
          <a:xfrm>
            <a:off x="2875077" y="4005065"/>
            <a:ext cx="1619283" cy="1619283"/>
          </a:xfrm>
          <a:prstGeom prst="rect">
            <a:avLst/>
          </a:prstGeom>
          <a:noFill/>
          <a:ln>
            <a:noFill/>
          </a:ln>
        </p:spPr>
      </p:pic>
      <p:pic>
        <p:nvPicPr>
          <p:cNvPr id="9" name="verwarnkarten"/>
          <p:cNvPicPr>
            <a:picLocks noChangeAspect="1"/>
          </p:cNvPicPr>
          <p:nvPr/>
        </p:nvPicPr>
        <p:blipFill>
          <a:blip r:embed="rId6">
            <a:lum/>
            <a:alphaModFix/>
          </a:blip>
          <a:srcRect/>
          <a:stretch>
            <a:fillRect/>
          </a:stretch>
        </p:blipFill>
        <p:spPr>
          <a:xfrm>
            <a:off x="5276931" y="4003629"/>
            <a:ext cx="1817644" cy="1620719"/>
          </a:xfrm>
          <a:prstGeom prst="rect">
            <a:avLst/>
          </a:prstGeom>
          <a:noFill/>
          <a:ln>
            <a:noFill/>
          </a:ln>
        </p:spPr>
      </p:pic>
      <p:pic>
        <p:nvPicPr>
          <p:cNvPr id="10" name="Zettel-Stift"/>
          <p:cNvPicPr>
            <a:picLocks noChangeAspect="1"/>
          </p:cNvPicPr>
          <p:nvPr/>
        </p:nvPicPr>
        <p:blipFill>
          <a:blip r:embed="rId7">
            <a:lum/>
            <a:alphaModFix/>
          </a:blip>
          <a:srcRect/>
          <a:stretch>
            <a:fillRect/>
          </a:stretch>
        </p:blipFill>
        <p:spPr>
          <a:xfrm>
            <a:off x="8040217" y="4003629"/>
            <a:ext cx="1619283" cy="1619283"/>
          </a:xfrm>
          <a:prstGeom prst="rect">
            <a:avLst/>
          </a:prstGeom>
          <a:noFill/>
          <a:ln>
            <a:noFill/>
          </a:ln>
        </p:spPr>
      </p:pic>
    </p:spTree>
    <p:extLst>
      <p:ext uri="{BB962C8B-B14F-4D97-AF65-F5344CB8AC3E}">
        <p14:creationId xmlns:p14="http://schemas.microsoft.com/office/powerpoint/2010/main" val="296739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p:txBody>
      </p:sp>
      <p:sp>
        <p:nvSpPr>
          <p:cNvPr id="6" name="Rechteck 5"/>
          <p:cNvSpPr/>
          <p:nvPr/>
        </p:nvSpPr>
        <p:spPr>
          <a:xfrm>
            <a:off x="1092820" y="1201853"/>
            <a:ext cx="10006360" cy="3323987"/>
          </a:xfrm>
          <a:prstGeom prst="rect">
            <a:avLst/>
          </a:prstGeom>
        </p:spPr>
        <p:txBody>
          <a:bodyPr wrap="square">
            <a:spAutoFit/>
          </a:bodyPr>
          <a:lstStyle/>
          <a:p>
            <a:pPr>
              <a:spcBef>
                <a:spcPts val="600"/>
              </a:spcBef>
              <a:tabLst>
                <a:tab pos="177475" algn="l"/>
                <a:tab pos="914033" algn="l"/>
                <a:tab pos="1828433" algn="l"/>
                <a:tab pos="2742833" algn="l"/>
                <a:tab pos="3657233" algn="l"/>
                <a:tab pos="4571633" algn="l"/>
                <a:tab pos="5486033" algn="l"/>
                <a:tab pos="6400433" algn="l"/>
                <a:tab pos="7314833" algn="l"/>
                <a:tab pos="8229233" algn="l"/>
                <a:tab pos="9143633" algn="l"/>
                <a:tab pos="10058033" algn="l"/>
              </a:tabLst>
              <a:defRPr sz="1800" b="0" i="0" u="none" strike="noStrike" kern="0" cap="none" spc="0" baseline="0">
                <a:solidFill>
                  <a:srgbClr val="000000"/>
                </a:solidFill>
                <a:uFillTx/>
              </a:defRPr>
            </a:pPr>
            <a:r>
              <a:rPr lang="de-DE" dirty="0">
                <a:latin typeface="+mj-lt"/>
                <a:ea typeface="Lucida Sans Unicode" pitchFamily="2"/>
                <a:cs typeface="Tahoma" pitchFamily="2"/>
              </a:rPr>
              <a:t>Foulspiel unterbricht den Spielfluss, zerstört spielerisches und technisches Können, gefährdet den Gegenspieler und schafft ein negatives Image für Hockey. </a:t>
            </a:r>
            <a:r>
              <a:rPr lang="de-DE" b="1" dirty="0">
                <a:latin typeface="+mj-lt"/>
                <a:ea typeface="Lucida Sans Unicode" pitchFamily="2"/>
                <a:cs typeface="Tahoma" pitchFamily="2"/>
              </a:rPr>
              <a:t>Körperliches Foulspiel muss daher konsequent unterbunden werden.</a:t>
            </a:r>
          </a:p>
          <a:p>
            <a:pPr>
              <a:spcBef>
                <a:spcPts val="600"/>
              </a:spcBef>
              <a:tabLst>
                <a:tab pos="177475" algn="l"/>
                <a:tab pos="914033" algn="l"/>
                <a:tab pos="1828433" algn="l"/>
                <a:tab pos="2742833" algn="l"/>
                <a:tab pos="3657233" algn="l"/>
                <a:tab pos="4571633" algn="l"/>
                <a:tab pos="5486033" algn="l"/>
                <a:tab pos="6400433" algn="l"/>
                <a:tab pos="7314833" algn="l"/>
                <a:tab pos="8229233" algn="l"/>
                <a:tab pos="9143633" algn="l"/>
                <a:tab pos="10058033" algn="l"/>
              </a:tabLst>
              <a:defRPr sz="1800" b="0" i="0" u="none" strike="noStrike" kern="0" cap="none" spc="0" baseline="0">
                <a:solidFill>
                  <a:srgbClr val="000000"/>
                </a:solidFill>
                <a:uFillTx/>
              </a:defRPr>
            </a:pPr>
            <a:endParaRPr lang="de-DE" b="1" dirty="0">
              <a:latin typeface="+mj-lt"/>
              <a:ea typeface="Lucida Sans Unicode" pitchFamily="2"/>
              <a:cs typeface="Tahoma" pitchFamily="2"/>
            </a:endParaRPr>
          </a:p>
          <a:p>
            <a:pPr marL="0" lvl="1">
              <a:spcBef>
                <a:spcPts val="600"/>
              </a:spcBef>
              <a:tabLst>
                <a:tab pos="177475" algn="l"/>
                <a:tab pos="914033" algn="l"/>
                <a:tab pos="1828433" algn="l"/>
                <a:tab pos="2742833" algn="l"/>
                <a:tab pos="3657233" algn="l"/>
                <a:tab pos="4571633" algn="l"/>
                <a:tab pos="5486033" algn="l"/>
                <a:tab pos="6400433" algn="l"/>
                <a:tab pos="7314833" algn="l"/>
                <a:tab pos="8229233" algn="l"/>
                <a:tab pos="9143633" algn="l"/>
                <a:tab pos="10058033" algn="l"/>
              </a:tabLst>
              <a:defRPr sz="1800" b="0" i="0" u="none" strike="noStrike" kern="0" cap="none" spc="0" baseline="0">
                <a:solidFill>
                  <a:srgbClr val="000000"/>
                </a:solidFill>
                <a:uFillTx/>
              </a:defRPr>
            </a:pPr>
            <a:r>
              <a:rPr lang="de-DE" dirty="0">
                <a:latin typeface="+mj-lt"/>
                <a:ea typeface="Lucida Sans Unicode" pitchFamily="2"/>
                <a:cs typeface="Tahoma" pitchFamily="2"/>
              </a:rPr>
              <a:t>Zur richtigen Bewertung auf folgendes achten:</a:t>
            </a:r>
          </a:p>
          <a:p>
            <a:pPr marL="342900" lvl="1" indent="-342900">
              <a:spcBef>
                <a:spcPts val="600"/>
              </a:spcBef>
              <a:buFont typeface="Arial" panose="020B0604020202020204" pitchFamily="34" charset="0"/>
              <a:buChar char="•"/>
              <a:tabLst>
                <a:tab pos="177475" algn="l"/>
                <a:tab pos="914033" algn="l"/>
                <a:tab pos="1828433" algn="l"/>
                <a:tab pos="2742833" algn="l"/>
                <a:tab pos="3657233" algn="l"/>
                <a:tab pos="4571633" algn="l"/>
                <a:tab pos="5486033" algn="l"/>
                <a:tab pos="6400433" algn="l"/>
                <a:tab pos="7314833" algn="l"/>
                <a:tab pos="8229233" algn="l"/>
                <a:tab pos="9143633" algn="l"/>
                <a:tab pos="10058033" algn="l"/>
              </a:tabLst>
              <a:defRPr sz="1800" b="0" i="0" u="none" strike="noStrike" kern="0" cap="none" spc="0" baseline="0">
                <a:solidFill>
                  <a:srgbClr val="000000"/>
                </a:solidFill>
                <a:uFillTx/>
              </a:defRPr>
            </a:pPr>
            <a:r>
              <a:rPr lang="de-DE" dirty="0">
                <a:latin typeface="+mj-lt"/>
                <a:ea typeface="Lucida Sans Unicode" pitchFamily="2"/>
                <a:cs typeface="Tahoma" pitchFamily="2"/>
              </a:rPr>
              <a:t>kann ein Spieler in seiner Position den Ball überhaupt regelgerecht spielen?</a:t>
            </a:r>
          </a:p>
          <a:p>
            <a:pPr marL="342900" lvl="1" indent="-342900">
              <a:spcBef>
                <a:spcPts val="600"/>
              </a:spcBef>
              <a:buFont typeface="Arial" panose="020B0604020202020204" pitchFamily="34" charset="0"/>
              <a:buChar char="•"/>
              <a:tabLst>
                <a:tab pos="177475" algn="l"/>
                <a:tab pos="914033" algn="l"/>
                <a:tab pos="1828433" algn="l"/>
                <a:tab pos="2742833" algn="l"/>
                <a:tab pos="3657233" algn="l"/>
                <a:tab pos="4571633" algn="l"/>
                <a:tab pos="5486033" algn="l"/>
                <a:tab pos="6400433" algn="l"/>
                <a:tab pos="7314833" algn="l"/>
                <a:tab pos="8229233" algn="l"/>
                <a:tab pos="9143633" algn="l"/>
                <a:tab pos="10058033" algn="l"/>
              </a:tabLst>
              <a:defRPr sz="1800" b="0" i="0" u="none" strike="noStrike" kern="0" cap="none" spc="0" baseline="0">
                <a:solidFill>
                  <a:srgbClr val="000000"/>
                </a:solidFill>
                <a:uFillTx/>
              </a:defRPr>
            </a:pPr>
            <a:r>
              <a:rPr lang="de-DE" dirty="0">
                <a:latin typeface="+mj-lt"/>
                <a:ea typeface="Lucida Sans Unicode" pitchFamily="2"/>
                <a:cs typeface="Tahoma" pitchFamily="2"/>
              </a:rPr>
              <a:t>Unterscheidung ob Absicht oder Unvermögen?</a:t>
            </a:r>
          </a:p>
          <a:p>
            <a:pPr marL="342900" lvl="1" indent="-342900">
              <a:spcBef>
                <a:spcPts val="600"/>
              </a:spcBef>
              <a:buFont typeface="Arial" panose="020B0604020202020204" pitchFamily="34" charset="0"/>
              <a:buChar char="•"/>
              <a:tabLst>
                <a:tab pos="177475" algn="l"/>
                <a:tab pos="914033" algn="l"/>
                <a:tab pos="1828433" algn="l"/>
                <a:tab pos="2742833" algn="l"/>
                <a:tab pos="3657233" algn="l"/>
                <a:tab pos="4571633" algn="l"/>
                <a:tab pos="5486033" algn="l"/>
                <a:tab pos="6400433" algn="l"/>
                <a:tab pos="7314833" algn="l"/>
                <a:tab pos="8229233" algn="l"/>
                <a:tab pos="9143633" algn="l"/>
                <a:tab pos="10058033" algn="l"/>
              </a:tabLst>
              <a:defRPr sz="1800" b="0" i="0" u="none" strike="noStrike" kern="0" cap="none" spc="0" baseline="0">
                <a:solidFill>
                  <a:srgbClr val="000000"/>
                </a:solidFill>
                <a:uFillTx/>
              </a:defRPr>
            </a:pPr>
            <a:r>
              <a:rPr lang="de-DE" dirty="0">
                <a:latin typeface="+mj-lt"/>
                <a:ea typeface="Lucida Sans Unicode" pitchFamily="2"/>
                <a:cs typeface="Tahoma" pitchFamily="2"/>
              </a:rPr>
              <a:t>nicht jeder Körper- und/oder Schlägerkontakt ist automatisch ein Foul</a:t>
            </a:r>
          </a:p>
          <a:p>
            <a:pPr marL="342900" lvl="1" indent="-342900">
              <a:spcBef>
                <a:spcPts val="600"/>
              </a:spcBef>
              <a:buFont typeface="Arial" panose="020B0604020202020204" pitchFamily="34" charset="0"/>
              <a:buChar char="•"/>
              <a:tabLst>
                <a:tab pos="177475" algn="l"/>
                <a:tab pos="914033" algn="l"/>
                <a:tab pos="1828433" algn="l"/>
                <a:tab pos="2742833" algn="l"/>
                <a:tab pos="3657233" algn="l"/>
                <a:tab pos="4571633" algn="l"/>
                <a:tab pos="5486033" algn="l"/>
                <a:tab pos="6400433" algn="l"/>
                <a:tab pos="7314833" algn="l"/>
                <a:tab pos="8229233" algn="l"/>
                <a:tab pos="9143633" algn="l"/>
                <a:tab pos="10058033" algn="l"/>
              </a:tabLst>
              <a:defRPr sz="1800" b="0" i="0" u="none" strike="noStrike" kern="0" cap="none" spc="0" baseline="0">
                <a:solidFill>
                  <a:srgbClr val="000000"/>
                </a:solidFill>
                <a:uFillTx/>
              </a:defRPr>
            </a:pPr>
            <a:r>
              <a:rPr lang="de-DE" dirty="0">
                <a:latin typeface="+mj-lt"/>
                <a:ea typeface="Lucida Sans Unicode" pitchFamily="2"/>
                <a:cs typeface="Tahoma" pitchFamily="2"/>
              </a:rPr>
              <a:t>Spieler, die </a:t>
            </a:r>
            <a:r>
              <a:rPr lang="de-DE" i="1" dirty="0">
                <a:latin typeface="+mj-lt"/>
                <a:ea typeface="Lucida Sans Unicode" pitchFamily="2"/>
                <a:cs typeface="Tahoma" pitchFamily="2"/>
              </a:rPr>
              <a:t>volles Risiko</a:t>
            </a:r>
            <a:r>
              <a:rPr lang="de-DE" dirty="0">
                <a:latin typeface="+mj-lt"/>
                <a:ea typeface="Lucida Sans Unicode" pitchFamily="2"/>
                <a:cs typeface="Tahoma" pitchFamily="2"/>
              </a:rPr>
              <a:t> im Zweikampf oder einem „</a:t>
            </a:r>
            <a:r>
              <a:rPr lang="de-DE" i="1" dirty="0">
                <a:latin typeface="+mj-lt"/>
                <a:ea typeface="Lucida Sans Unicode" pitchFamily="2"/>
                <a:cs typeface="Tahoma" pitchFamily="2"/>
              </a:rPr>
              <a:t>Sliding Tackle</a:t>
            </a:r>
            <a:r>
              <a:rPr lang="de-DE" dirty="0">
                <a:latin typeface="+mj-lt"/>
                <a:ea typeface="Lucida Sans Unicode" pitchFamily="2"/>
                <a:cs typeface="Tahoma" pitchFamily="2"/>
              </a:rPr>
              <a:t>“ eingehen und Foul spielen, müssen konsequent bestraft werden (gelbe Karte).</a:t>
            </a:r>
          </a:p>
        </p:txBody>
      </p:sp>
      <p:sp>
        <p:nvSpPr>
          <p:cNvPr id="3" name="Titel 2"/>
          <p:cNvSpPr>
            <a:spLocks noGrp="1"/>
          </p:cNvSpPr>
          <p:nvPr>
            <p:ph type="title"/>
          </p:nvPr>
        </p:nvSpPr>
        <p:spPr/>
        <p:txBody>
          <a:bodyPr/>
          <a:lstStyle/>
          <a:p>
            <a:r>
              <a:rPr lang="de-DE" dirty="0"/>
              <a:t>Körperliches Spiel / Foulspiel</a:t>
            </a:r>
          </a:p>
        </p:txBody>
      </p:sp>
    </p:spTree>
    <p:extLst>
      <p:ext uri="{BB962C8B-B14F-4D97-AF65-F5344CB8AC3E}">
        <p14:creationId xmlns:p14="http://schemas.microsoft.com/office/powerpoint/2010/main" val="3948446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2"/>
          <p:cNvSpPr>
            <a:spLocks noGrp="1"/>
          </p:cNvSpPr>
          <p:nvPr>
            <p:ph type="title"/>
          </p:nvPr>
        </p:nvSpPr>
        <p:spPr>
          <a:xfrm>
            <a:off x="954000" y="144000"/>
            <a:ext cx="10620000" cy="792000"/>
          </a:xfrm>
        </p:spPr>
        <p:txBody>
          <a:bodyPr anchor="ctr">
            <a:normAutofit/>
          </a:bodyPr>
          <a:lstStyle/>
          <a:p>
            <a:r>
              <a:rPr lang="de-DE" dirty="0"/>
              <a:t>Körperliches Spiel / Foulspiel</a:t>
            </a:r>
          </a:p>
        </p:txBody>
      </p:sp>
      <p:pic>
        <p:nvPicPr>
          <p:cNvPr id="3" name="017" descr="017">
            <a:hlinkClick r:id="" action="ppaction://media"/>
            <a:extLst>
              <a:ext uri="{FF2B5EF4-FFF2-40B4-BE49-F238E27FC236}">
                <a16:creationId xmlns:a16="http://schemas.microsoft.com/office/drawing/2014/main" id="{4B4ABD24-9627-5046-8009-9476DA4275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4000" y="970809"/>
            <a:ext cx="9773736" cy="5497724"/>
          </a:xfrm>
          <a:prstGeom prst="rect">
            <a:avLst/>
          </a:prstGeom>
          <a:noFill/>
        </p:spPr>
      </p:pic>
      <p:sp>
        <p:nvSpPr>
          <p:cNvPr id="2" name="Text Box 5"/>
          <p:cNvSpPr/>
          <p:nvPr/>
        </p:nvSpPr>
        <p:spPr>
          <a:xfrm>
            <a:off x="2103601" y="6095884"/>
            <a:ext cx="181831" cy="642224"/>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spcAft>
                <a:spcPts val="600"/>
              </a:spcAft>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a:p>
            <a:pPr hangingPunct="0">
              <a:spcAft>
                <a:spcPts val="600"/>
              </a:spcAft>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p:txBody>
      </p:sp>
    </p:spTree>
    <p:extLst>
      <p:ext uri="{BB962C8B-B14F-4D97-AF65-F5344CB8AC3E}">
        <p14:creationId xmlns:p14="http://schemas.microsoft.com/office/powerpoint/2010/main" val="343682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389717" y="4800600"/>
            <a:ext cx="7315200" cy="566738"/>
          </a:xfrm>
        </p:spPr>
        <p:txBody>
          <a:bodyPr vert="horz" lIns="91440" tIns="45720" rIns="91440" bIns="45720" rtlCol="0" anchor="b">
            <a:normAutofit/>
          </a:bodyPr>
          <a:lstStyle/>
          <a:p>
            <a:r>
              <a:rPr lang="de-DE" b="1" kern="1200" dirty="0">
                <a:latin typeface="+mj-lt"/>
                <a:ea typeface="+mj-ea"/>
                <a:cs typeface="+mj-cs"/>
              </a:rPr>
              <a:t>Sliding Tackle</a:t>
            </a:r>
          </a:p>
        </p:txBody>
      </p:sp>
      <p:pic>
        <p:nvPicPr>
          <p:cNvPr id="5" name="folie27 (convert-video-online.com)">
            <a:hlinkClick r:id="" action="ppaction://media"/>
            <a:extLst>
              <a:ext uri="{FF2B5EF4-FFF2-40B4-BE49-F238E27FC236}">
                <a16:creationId xmlns:a16="http://schemas.microsoft.com/office/drawing/2014/main" id="{34FD2F2C-16D0-8140-A71B-128BB75A49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21444" y="180622"/>
            <a:ext cx="8561133" cy="4815637"/>
          </a:xfrm>
          <a:prstGeom prst="rect">
            <a:avLst/>
          </a:prstGeom>
          <a:noFill/>
        </p:spPr>
      </p:pic>
      <p:sp>
        <p:nvSpPr>
          <p:cNvPr id="6" name="Rechteck 5"/>
          <p:cNvSpPr/>
          <p:nvPr/>
        </p:nvSpPr>
        <p:spPr>
          <a:xfrm>
            <a:off x="2389717" y="5367338"/>
            <a:ext cx="7315200" cy="804862"/>
          </a:xfrm>
          <a:prstGeom prst="rect">
            <a:avLst/>
          </a:prstGeom>
        </p:spPr>
        <p:txBody>
          <a:bodyPr vert="horz" lIns="91440" tIns="45720" rIns="91440" bIns="45720" rtlCol="0">
            <a:normAutofit/>
          </a:bodyPr>
          <a:lstStyle/>
          <a:p>
            <a:pPr>
              <a:lnSpc>
                <a:spcPct val="90000"/>
              </a:lnSpc>
              <a:spcBef>
                <a:spcPct val="20000"/>
              </a:spcBef>
              <a:buClr>
                <a:srgbClr val="0066CC"/>
              </a:buClr>
              <a:buSzPct val="100000"/>
              <a:defRPr sz="1800" b="0" i="0" u="none" strike="noStrike" kern="0" cap="none" spc="0" baseline="0">
                <a:solidFill>
                  <a:srgbClr val="000000"/>
                </a:solidFill>
                <a:uFillTx/>
              </a:defRPr>
            </a:pPr>
            <a:r>
              <a:rPr lang="de-DE" sz="1200" kern="1200" dirty="0">
                <a:latin typeface="+mn-lt"/>
                <a:ea typeface="+mn-ea"/>
                <a:cs typeface="+mn-cs"/>
              </a:rPr>
              <a:t>Rutschender Spieler nimmt volles Risiko des Foulspiels und den Körperkontakt und die Verletzung des Gegners bewusst in Kauf</a:t>
            </a:r>
          </a:p>
          <a:p>
            <a:pPr>
              <a:lnSpc>
                <a:spcPct val="90000"/>
              </a:lnSpc>
              <a:spcBef>
                <a:spcPct val="20000"/>
              </a:spcBef>
              <a:buClr>
                <a:srgbClr val="0066CC"/>
              </a:buClr>
              <a:buSzPct val="100000"/>
              <a:defRPr sz="1800" b="0" i="0" u="none" strike="noStrike" kern="0" cap="none" spc="0" baseline="0">
                <a:solidFill>
                  <a:srgbClr val="000000"/>
                </a:solidFill>
                <a:uFillTx/>
              </a:defRPr>
            </a:pPr>
            <a:r>
              <a:rPr lang="de-DE" sz="1200" kern="1200" dirty="0">
                <a:latin typeface="+mn-lt"/>
                <a:ea typeface="+mn-ea"/>
                <a:cs typeface="+mn-cs"/>
              </a:rPr>
              <a:t>Gegner zu Fall gebracht --&gt; Misslungenes </a:t>
            </a:r>
            <a:r>
              <a:rPr lang="de-DE" sz="1200" i="1" kern="1200" dirty="0">
                <a:latin typeface="+mn-lt"/>
                <a:ea typeface="+mn-ea"/>
                <a:cs typeface="+mn-cs"/>
              </a:rPr>
              <a:t>sliding tackle</a:t>
            </a:r>
            <a:r>
              <a:rPr lang="de-DE" sz="1200" kern="1200" dirty="0">
                <a:latin typeface="+mn-lt"/>
                <a:ea typeface="+mn-ea"/>
                <a:cs typeface="+mn-cs"/>
              </a:rPr>
              <a:t> = Gelbe Karte</a:t>
            </a:r>
            <a:br>
              <a:rPr lang="de-DE" sz="1200" kern="1200" dirty="0">
                <a:latin typeface="+mn-lt"/>
                <a:ea typeface="+mn-ea"/>
                <a:cs typeface="+mn-cs"/>
              </a:rPr>
            </a:br>
            <a:r>
              <a:rPr lang="de-DE" sz="1200" kern="1200" dirty="0">
                <a:latin typeface="+mn-lt"/>
                <a:ea typeface="+mn-ea"/>
                <a:cs typeface="+mn-cs"/>
              </a:rPr>
              <a:t>(egal ob Ball berührt oder nicht)</a:t>
            </a:r>
          </a:p>
          <a:p>
            <a:pPr>
              <a:lnSpc>
                <a:spcPct val="90000"/>
              </a:lnSpc>
              <a:spcBef>
                <a:spcPct val="20000"/>
              </a:spcBef>
              <a:buClr>
                <a:srgbClr val="0066CC"/>
              </a:buClr>
              <a:buSzPct val="100000"/>
              <a:defRPr sz="1800" b="0" i="0" u="none" strike="noStrike" kern="0" cap="none" spc="0" baseline="0">
                <a:solidFill>
                  <a:srgbClr val="000000"/>
                </a:solidFill>
                <a:uFillTx/>
              </a:defRPr>
            </a:pPr>
            <a:endParaRPr lang="de-DE" sz="1200" kern="1200" dirty="0">
              <a:latin typeface="+mn-lt"/>
              <a:ea typeface="+mn-ea"/>
              <a:cs typeface="+mn-cs"/>
            </a:endParaRPr>
          </a:p>
          <a:p>
            <a:pPr>
              <a:lnSpc>
                <a:spcPct val="90000"/>
              </a:lnSpc>
              <a:spcBef>
                <a:spcPct val="20000"/>
              </a:spcBef>
              <a:buClr>
                <a:srgbClr val="0066CC"/>
              </a:buClr>
              <a:buSzPct val="100000"/>
              <a:defRPr sz="1800" b="0" i="0" u="none" strike="noStrike" kern="0" cap="none" spc="0" baseline="0">
                <a:solidFill>
                  <a:srgbClr val="000000"/>
                </a:solidFill>
                <a:uFillTx/>
              </a:defRPr>
            </a:pPr>
            <a:endParaRPr lang="de-DE" sz="1200" kern="1200" dirty="0">
              <a:latin typeface="+mn-lt"/>
              <a:ea typeface="+mn-ea"/>
              <a:cs typeface="+mn-cs"/>
            </a:endParaRPr>
          </a:p>
        </p:txBody>
      </p:sp>
      <p:sp>
        <p:nvSpPr>
          <p:cNvPr id="2" name="Text Box 5"/>
          <p:cNvSpPr/>
          <p:nvPr/>
        </p:nvSpPr>
        <p:spPr>
          <a:xfrm>
            <a:off x="2103601" y="6095884"/>
            <a:ext cx="181831" cy="642224"/>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spcAft>
                <a:spcPts val="600"/>
              </a:spcAft>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a:p>
            <a:pPr hangingPunct="0">
              <a:spcAft>
                <a:spcPts val="600"/>
              </a:spcAft>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p:txBody>
      </p:sp>
    </p:spTree>
    <p:extLst>
      <p:ext uri="{BB962C8B-B14F-4D97-AF65-F5344CB8AC3E}">
        <p14:creationId xmlns:p14="http://schemas.microsoft.com/office/powerpoint/2010/main" val="215519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p:txBody>
      </p:sp>
      <p:sp>
        <p:nvSpPr>
          <p:cNvPr id="6" name="Rechteck 5"/>
          <p:cNvSpPr/>
          <p:nvPr/>
        </p:nvSpPr>
        <p:spPr>
          <a:xfrm>
            <a:off x="1524000" y="1268761"/>
            <a:ext cx="6908800" cy="3985706"/>
          </a:xfrm>
          <a:prstGeom prst="rect">
            <a:avLst/>
          </a:prstGeom>
        </p:spPr>
        <p:txBody>
          <a:bodyPr wrap="square">
            <a:spAutoFit/>
          </a:bodyPr>
          <a:lstStyle/>
          <a:p>
            <a:pPr>
              <a:spcBef>
                <a:spcPts val="1125"/>
              </a:spcBef>
              <a:defRPr sz="1800" b="0" i="0" u="none" strike="noStrike" kern="0" cap="none" spc="0" baseline="0">
                <a:solidFill>
                  <a:srgbClr val="000000"/>
                </a:solidFill>
                <a:uFillTx/>
              </a:defRPr>
            </a:pPr>
            <a:r>
              <a:rPr lang="de-DE" b="1" dirty="0">
                <a:solidFill>
                  <a:srgbClr val="000000"/>
                </a:solidFill>
                <a:ea typeface="Lucida Sans Unicode" pitchFamily="2"/>
                <a:cs typeface="Tahoma" pitchFamily="2"/>
              </a:rPr>
              <a:t>Zu entscheiden bei:</a:t>
            </a:r>
          </a:p>
          <a:p>
            <a:pPr marL="457200" indent="-457200">
              <a:spcBef>
                <a:spcPts val="1125"/>
              </a:spcBef>
              <a:buAutoNum type="arabicPeriod"/>
              <a:defRPr sz="1800" b="0" i="0" u="none" strike="noStrike" kern="0" cap="none" spc="0" baseline="0">
                <a:solidFill>
                  <a:srgbClr val="000000"/>
                </a:solidFill>
                <a:uFillTx/>
              </a:defRPr>
            </a:pPr>
            <a:r>
              <a:rPr lang="de-DE" u="sng" dirty="0">
                <a:ea typeface="Lucida Sans Unicode" pitchFamily="2"/>
                <a:cs typeface="Tahoma" pitchFamily="2"/>
              </a:rPr>
              <a:t>absichtlichem</a:t>
            </a:r>
            <a:r>
              <a:rPr lang="de-DE" dirty="0">
                <a:ea typeface="Lucida Sans Unicode" pitchFamily="2"/>
                <a:cs typeface="Tahoma" pitchFamily="2"/>
              </a:rPr>
              <a:t> Regelverstoß </a:t>
            </a:r>
            <a:r>
              <a:rPr lang="de-DE" u="sng" dirty="0">
                <a:ea typeface="Lucida Sans Unicode" pitchFamily="2"/>
                <a:cs typeface="Tahoma" pitchFamily="2"/>
              </a:rPr>
              <a:t>außerhalb</a:t>
            </a:r>
            <a:r>
              <a:rPr lang="de-DE" dirty="0">
                <a:ea typeface="Lucida Sans Unicode" pitchFamily="2"/>
                <a:cs typeface="Tahoma" pitchFamily="2"/>
              </a:rPr>
              <a:t> des Schusskreises, jedoch </a:t>
            </a:r>
            <a:r>
              <a:rPr lang="de-DE" u="sng" dirty="0">
                <a:ea typeface="Lucida Sans Unicode" pitchFamily="2"/>
                <a:cs typeface="Tahoma" pitchFamily="2"/>
              </a:rPr>
              <a:t>innerhalb</a:t>
            </a:r>
            <a:r>
              <a:rPr lang="de-DE" dirty="0">
                <a:ea typeface="Lucida Sans Unicode" pitchFamily="2"/>
                <a:cs typeface="Tahoma" pitchFamily="2"/>
              </a:rPr>
              <a:t> des </a:t>
            </a:r>
            <a:r>
              <a:rPr lang="de-DE" u="sng" dirty="0">
                <a:ea typeface="Lucida Sans Unicode" pitchFamily="2"/>
                <a:cs typeface="Tahoma" pitchFamily="2"/>
              </a:rPr>
              <a:t>Viertelraumes</a:t>
            </a:r>
            <a:r>
              <a:rPr lang="de-DE" dirty="0">
                <a:solidFill>
                  <a:srgbClr val="0070C0"/>
                </a:solidFill>
                <a:ea typeface="Lucida Sans Unicode" pitchFamily="2"/>
                <a:cs typeface="Tahoma" pitchFamily="2"/>
              </a:rPr>
              <a:t> (Halle innerhalb der eigenen Hälfte).</a:t>
            </a:r>
          </a:p>
          <a:p>
            <a:pPr marL="457200" indent="-457200">
              <a:spcBef>
                <a:spcPts val="1125"/>
              </a:spcBef>
              <a:buFontTx/>
              <a:buAutoNum type="arabicPeriod"/>
              <a:defRPr sz="1800" b="0" i="0" u="none" strike="noStrike" kern="0" cap="none" spc="0" baseline="0">
                <a:solidFill>
                  <a:srgbClr val="000000"/>
                </a:solidFill>
                <a:uFillTx/>
              </a:defRPr>
            </a:pPr>
            <a:r>
              <a:rPr lang="de-DE" u="sng" kern="0" dirty="0">
                <a:solidFill>
                  <a:srgbClr val="000000"/>
                </a:solidFill>
                <a:ea typeface="Lucida Sans Unicode" pitchFamily="2"/>
                <a:cs typeface="Tahoma" pitchFamily="2"/>
              </a:rPr>
              <a:t>unabsichtlichen</a:t>
            </a:r>
            <a:r>
              <a:rPr lang="de-DE" kern="0" dirty="0">
                <a:solidFill>
                  <a:srgbClr val="000000"/>
                </a:solidFill>
                <a:ea typeface="Lucida Sans Unicode" pitchFamily="2"/>
                <a:cs typeface="Tahoma" pitchFamily="2"/>
              </a:rPr>
              <a:t> Regelverstoß </a:t>
            </a:r>
            <a:r>
              <a:rPr lang="de-DE" u="sng" kern="0" dirty="0">
                <a:solidFill>
                  <a:srgbClr val="000000"/>
                </a:solidFill>
                <a:ea typeface="Lucida Sans Unicode" pitchFamily="2"/>
                <a:cs typeface="Tahoma" pitchFamily="2"/>
              </a:rPr>
              <a:t>innerhalb</a:t>
            </a:r>
            <a:r>
              <a:rPr lang="de-DE" kern="0" dirty="0">
                <a:solidFill>
                  <a:srgbClr val="000000"/>
                </a:solidFill>
                <a:ea typeface="Lucida Sans Unicode" pitchFamily="2"/>
                <a:cs typeface="Tahoma" pitchFamily="2"/>
              </a:rPr>
              <a:t> des Schusskreises, wenn dadurch </a:t>
            </a:r>
            <a:r>
              <a:rPr lang="de-DE" u="sng" kern="0" dirty="0">
                <a:solidFill>
                  <a:srgbClr val="000000"/>
                </a:solidFill>
                <a:ea typeface="Lucida Sans Unicode" pitchFamily="2"/>
                <a:cs typeface="Tahoma" pitchFamily="2"/>
              </a:rPr>
              <a:t>kein</a:t>
            </a:r>
            <a:r>
              <a:rPr lang="de-DE" kern="0" dirty="0">
                <a:solidFill>
                  <a:srgbClr val="000000"/>
                </a:solidFill>
                <a:ea typeface="Lucida Sans Unicode" pitchFamily="2"/>
                <a:cs typeface="Tahoma" pitchFamily="2"/>
              </a:rPr>
              <a:t> Tor verhindert wird.</a:t>
            </a:r>
          </a:p>
          <a:p>
            <a:pPr marL="457200" indent="-457200">
              <a:spcBef>
                <a:spcPts val="1125"/>
              </a:spcBef>
              <a:buFontTx/>
              <a:buAutoNum type="arabicPeriod"/>
              <a:defRPr sz="1800" b="0" i="0" u="none" strike="noStrike" kern="0" cap="none" spc="0" baseline="0">
                <a:solidFill>
                  <a:srgbClr val="000000"/>
                </a:solidFill>
                <a:uFillTx/>
              </a:defRPr>
            </a:pPr>
            <a:r>
              <a:rPr lang="de-DE" kern="0" dirty="0">
                <a:solidFill>
                  <a:srgbClr val="000000"/>
                </a:solidFill>
                <a:ea typeface="Lucida Sans Unicode" pitchFamily="2"/>
                <a:cs typeface="Tahoma" pitchFamily="2"/>
              </a:rPr>
              <a:t>wenn sich der Ball in der </a:t>
            </a:r>
            <a:r>
              <a:rPr lang="de-DE" u="sng" kern="0" dirty="0">
                <a:solidFill>
                  <a:srgbClr val="000000"/>
                </a:solidFill>
                <a:ea typeface="Lucida Sans Unicode" pitchFamily="2"/>
                <a:cs typeface="Tahoma" pitchFamily="2"/>
              </a:rPr>
              <a:t>Ausrüstung des Torwarts</a:t>
            </a:r>
            <a:r>
              <a:rPr lang="de-DE" kern="0" dirty="0">
                <a:solidFill>
                  <a:srgbClr val="000000"/>
                </a:solidFill>
                <a:ea typeface="Lucida Sans Unicode" pitchFamily="2"/>
                <a:cs typeface="Tahoma" pitchFamily="2"/>
              </a:rPr>
              <a:t> verfängt.</a:t>
            </a:r>
          </a:p>
          <a:p>
            <a:pPr marL="457200" indent="-457200">
              <a:spcBef>
                <a:spcPts val="1125"/>
              </a:spcBef>
              <a:buAutoNum type="arabicPeriod"/>
              <a:defRPr sz="1800" b="0" i="0" u="none" strike="noStrike" kern="0" cap="none" spc="0" baseline="0">
                <a:solidFill>
                  <a:srgbClr val="000000"/>
                </a:solidFill>
                <a:uFillTx/>
              </a:defRPr>
            </a:pPr>
            <a:r>
              <a:rPr lang="de-DE" u="sng" kern="0" dirty="0">
                <a:solidFill>
                  <a:srgbClr val="000000"/>
                </a:solidFill>
                <a:ea typeface="Lucida Sans Unicode" pitchFamily="2"/>
                <a:cs typeface="Tahoma" pitchFamily="2"/>
              </a:rPr>
              <a:t>absichtlichem Spielen</a:t>
            </a:r>
            <a:r>
              <a:rPr lang="de-DE" kern="0" dirty="0">
                <a:solidFill>
                  <a:srgbClr val="000000"/>
                </a:solidFill>
                <a:ea typeface="Lucida Sans Unicode" pitchFamily="2"/>
                <a:cs typeface="Tahoma" pitchFamily="2"/>
              </a:rPr>
              <a:t> des Balls in das eigene </a:t>
            </a:r>
            <a:r>
              <a:rPr lang="de-DE" u="sng" kern="0" dirty="0">
                <a:solidFill>
                  <a:srgbClr val="000000"/>
                </a:solidFill>
                <a:ea typeface="Lucida Sans Unicode" pitchFamily="2"/>
                <a:cs typeface="Tahoma" pitchFamily="2"/>
              </a:rPr>
              <a:t>Grundlinienaus</a:t>
            </a:r>
            <a:r>
              <a:rPr lang="de-DE" kern="0" dirty="0">
                <a:solidFill>
                  <a:srgbClr val="000000"/>
                </a:solidFill>
                <a:ea typeface="Lucida Sans Unicode" pitchFamily="2"/>
                <a:cs typeface="Tahoma" pitchFamily="2"/>
              </a:rPr>
              <a:t> (egal von wo).</a:t>
            </a:r>
          </a:p>
          <a:p>
            <a:pPr marL="457200" indent="-457200">
              <a:spcBef>
                <a:spcPts val="1125"/>
              </a:spcBef>
              <a:buAutoNum type="arabicPeriod"/>
              <a:defRPr sz="1800" b="0" i="0" u="none" strike="noStrike" kern="0" cap="none" spc="0" baseline="0">
                <a:solidFill>
                  <a:srgbClr val="000000"/>
                </a:solidFill>
                <a:uFillTx/>
              </a:defRPr>
            </a:pPr>
            <a:r>
              <a:rPr lang="de-DE" u="sng" kern="0" dirty="0">
                <a:solidFill>
                  <a:srgbClr val="000000"/>
                </a:solidFill>
                <a:ea typeface="Lucida Sans Unicode" pitchFamily="2"/>
                <a:cs typeface="Tahoma" pitchFamily="2"/>
              </a:rPr>
              <a:t>Bully</a:t>
            </a:r>
            <a:r>
              <a:rPr lang="de-DE" kern="0" dirty="0">
                <a:solidFill>
                  <a:srgbClr val="000000"/>
                </a:solidFill>
                <a:ea typeface="Lucida Sans Unicode" pitchFamily="2"/>
                <a:cs typeface="Tahoma" pitchFamily="2"/>
              </a:rPr>
              <a:t> während einer </a:t>
            </a:r>
            <a:r>
              <a:rPr lang="de-DE" u="sng" kern="0" dirty="0">
                <a:solidFill>
                  <a:srgbClr val="000000"/>
                </a:solidFill>
                <a:ea typeface="Lucida Sans Unicode" pitchFamily="2"/>
                <a:cs typeface="Tahoma" pitchFamily="2"/>
              </a:rPr>
              <a:t>laufenden</a:t>
            </a:r>
            <a:r>
              <a:rPr lang="de-DE" kern="0" dirty="0">
                <a:solidFill>
                  <a:srgbClr val="000000"/>
                </a:solidFill>
                <a:ea typeface="Lucida Sans Unicode" pitchFamily="2"/>
                <a:cs typeface="Tahoma" pitchFamily="2"/>
              </a:rPr>
              <a:t> Strafecke (wenn diese noch nicht beendet ist)</a:t>
            </a:r>
          </a:p>
          <a:p>
            <a:pPr marL="457200" indent="-457200">
              <a:spcBef>
                <a:spcPts val="1125"/>
              </a:spcBef>
              <a:buAutoNum type="arabicPeriod"/>
              <a:defRPr sz="1800" b="0" i="0" u="none" strike="noStrike" kern="0" cap="none" spc="0" baseline="0">
                <a:solidFill>
                  <a:srgbClr val="000000"/>
                </a:solidFill>
                <a:uFillTx/>
              </a:defRPr>
            </a:pPr>
            <a:endParaRPr lang="de-DE" dirty="0">
              <a:solidFill>
                <a:srgbClr val="0070C0"/>
              </a:solidFill>
              <a:ea typeface="Lucida Sans Unicode" pitchFamily="2"/>
              <a:cs typeface="Tahoma" pitchFamily="2"/>
            </a:endParaRPr>
          </a:p>
        </p:txBody>
      </p:sp>
      <p:pic>
        <p:nvPicPr>
          <p:cNvPr id="19" name="SR-Strafecke1"/>
          <p:cNvPicPr>
            <a:picLocks noChangeAspect="1"/>
          </p:cNvPicPr>
          <p:nvPr/>
        </p:nvPicPr>
        <p:blipFill>
          <a:blip r:embed="rId3" cstate="screen">
            <a:lum/>
            <a:alphaModFix/>
            <a:extLst>
              <a:ext uri="{28A0092B-C50C-407E-A947-70E740481C1C}">
                <a14:useLocalDpi xmlns:a14="http://schemas.microsoft.com/office/drawing/2010/main"/>
              </a:ext>
            </a:extLst>
          </a:blip>
          <a:srcRect/>
          <a:stretch>
            <a:fillRect/>
          </a:stretch>
        </p:blipFill>
        <p:spPr>
          <a:xfrm>
            <a:off x="8985978" y="1632707"/>
            <a:ext cx="2589436" cy="3881402"/>
          </a:xfrm>
          <a:prstGeom prst="rect">
            <a:avLst/>
          </a:prstGeom>
          <a:noFill/>
          <a:ln>
            <a:noFill/>
          </a:ln>
        </p:spPr>
      </p:pic>
      <p:sp>
        <p:nvSpPr>
          <p:cNvPr id="8" name="Title 7">
            <a:extLst>
              <a:ext uri="{FF2B5EF4-FFF2-40B4-BE49-F238E27FC236}">
                <a16:creationId xmlns:a16="http://schemas.microsoft.com/office/drawing/2014/main" id="{D123466F-4395-4EB9-A2BA-7A58A3A3A8F6}"/>
              </a:ext>
            </a:extLst>
          </p:cNvPr>
          <p:cNvSpPr>
            <a:spLocks noGrp="1"/>
          </p:cNvSpPr>
          <p:nvPr>
            <p:ph type="title"/>
          </p:nvPr>
        </p:nvSpPr>
        <p:spPr/>
        <p:txBody>
          <a:bodyPr/>
          <a:lstStyle/>
          <a:p>
            <a:r>
              <a:rPr lang="de-DE" dirty="0">
                <a:cs typeface="Calibri"/>
              </a:rPr>
              <a:t>Strafecke</a:t>
            </a:r>
            <a:endParaRPr lang="de-DE" dirty="0"/>
          </a:p>
        </p:txBody>
      </p:sp>
    </p:spTree>
    <p:extLst>
      <p:ext uri="{BB962C8B-B14F-4D97-AF65-F5344CB8AC3E}">
        <p14:creationId xmlns:p14="http://schemas.microsoft.com/office/powerpoint/2010/main" val="79456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p:txBody>
      </p:sp>
      <p:sp>
        <p:nvSpPr>
          <p:cNvPr id="6" name="Rechteck 5"/>
          <p:cNvSpPr/>
          <p:nvPr/>
        </p:nvSpPr>
        <p:spPr>
          <a:xfrm>
            <a:off x="1524000" y="960675"/>
            <a:ext cx="9144000" cy="3221395"/>
          </a:xfrm>
          <a:prstGeom prst="rect">
            <a:avLst/>
          </a:prstGeom>
        </p:spPr>
        <p:txBody>
          <a:bodyPr wrap="square">
            <a:spAutoFit/>
          </a:bodyPr>
          <a:lstStyle/>
          <a:p>
            <a:pPr marL="800100" lvl="1" indent="-342900">
              <a:spcBef>
                <a:spcPts val="675"/>
              </a:spcBef>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pitchFamily="2"/>
              </a:rPr>
              <a:t>Max. 4 (</a:t>
            </a:r>
            <a:r>
              <a:rPr lang="de-DE" dirty="0">
                <a:solidFill>
                  <a:srgbClr val="0070C0"/>
                </a:solidFill>
                <a:latin typeface="+mj-lt"/>
                <a:ea typeface="Lucida Sans Unicode" pitchFamily="2"/>
                <a:cs typeface="Tahoma" pitchFamily="2"/>
              </a:rPr>
              <a:t>Halle max. 5</a:t>
            </a:r>
            <a:r>
              <a:rPr lang="de-DE" dirty="0">
                <a:latin typeface="+mj-lt"/>
                <a:ea typeface="Lucida Sans Unicode" pitchFamily="2"/>
                <a:cs typeface="Tahoma" pitchFamily="2"/>
              </a:rPr>
              <a:t>) Abwehrspieler plus Torwart müssen hinter der eigenen Grundlinie zwischen den Verteidigerpunkten stehen (</a:t>
            </a:r>
            <a:r>
              <a:rPr lang="de-DE" kern="0" dirty="0">
                <a:solidFill>
                  <a:srgbClr val="0070C0"/>
                </a:solidFill>
                <a:latin typeface="+mj-lt"/>
                <a:ea typeface="Lucida Sans Unicode" pitchFamily="2"/>
                <a:cs typeface="Tahoma" pitchFamily="2"/>
              </a:rPr>
              <a:t>Halle auf gegenüberliegenden Seite des Tores von dem Hereingeber</a:t>
            </a:r>
            <a:r>
              <a:rPr lang="de-DE" dirty="0">
                <a:latin typeface="+mj-lt"/>
                <a:ea typeface="Lucida Sans Unicode" pitchFamily="2"/>
                <a:cs typeface="Tahoma" pitchFamily="2"/>
              </a:rPr>
              <a:t>)</a:t>
            </a:r>
          </a:p>
          <a:p>
            <a:pPr marL="800100" lvl="1" indent="-342900">
              <a:spcBef>
                <a:spcPts val="675"/>
              </a:spcBef>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pitchFamily="2"/>
              </a:rPr>
              <a:t>Abwehrspieler dürfen sich am Tor festhalten oder abstützen, jedoch dabei das Tor nicht verschieben</a:t>
            </a:r>
          </a:p>
          <a:p>
            <a:pPr marL="800100" lvl="1" indent="-342900">
              <a:spcBef>
                <a:spcPts val="675"/>
              </a:spcBef>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pitchFamily="2"/>
              </a:rPr>
              <a:t>Ball </a:t>
            </a:r>
            <a:r>
              <a:rPr lang="de-DE" u="sng" dirty="0">
                <a:latin typeface="+mj-lt"/>
                <a:ea typeface="Lucida Sans Unicode" pitchFamily="2"/>
                <a:cs typeface="Tahoma" pitchFamily="2"/>
              </a:rPr>
              <a:t>muss</a:t>
            </a:r>
            <a:r>
              <a:rPr lang="de-DE" dirty="0">
                <a:latin typeface="+mj-lt"/>
                <a:ea typeface="Lucida Sans Unicode" pitchFamily="2"/>
                <a:cs typeface="Tahoma" pitchFamily="2"/>
              </a:rPr>
              <a:t> den Schusskreis verlassen um ein Tor erzielen zu können</a:t>
            </a:r>
          </a:p>
          <a:p>
            <a:pPr marL="800100" lvl="1" indent="-342900">
              <a:spcBef>
                <a:spcPts val="675"/>
              </a:spcBef>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u="sng" dirty="0">
                <a:latin typeface="+mj-lt"/>
                <a:ea typeface="Lucida Sans Unicode" pitchFamily="2"/>
                <a:cs typeface="Tahoma" pitchFamily="2"/>
              </a:rPr>
              <a:t>Erster</a:t>
            </a:r>
            <a:r>
              <a:rPr lang="de-DE" dirty="0">
                <a:latin typeface="+mj-lt"/>
                <a:ea typeface="Lucida Sans Unicode" pitchFamily="2"/>
                <a:cs typeface="Tahoma" pitchFamily="2"/>
              </a:rPr>
              <a:t> </a:t>
            </a:r>
            <a:r>
              <a:rPr lang="de-DE" u="sng" dirty="0">
                <a:latin typeface="+mj-lt"/>
                <a:ea typeface="Lucida Sans Unicode" pitchFamily="2"/>
                <a:cs typeface="Tahoma" pitchFamily="2"/>
              </a:rPr>
              <a:t>geschlagener</a:t>
            </a:r>
            <a:r>
              <a:rPr lang="de-DE" dirty="0">
                <a:latin typeface="+mj-lt"/>
                <a:ea typeface="Lucida Sans Unicode" pitchFamily="2"/>
                <a:cs typeface="Tahoma" pitchFamily="2"/>
              </a:rPr>
              <a:t> </a:t>
            </a:r>
            <a:r>
              <a:rPr lang="de-DE" u="sng" dirty="0">
                <a:latin typeface="+mj-lt"/>
                <a:ea typeface="Lucida Sans Unicode" pitchFamily="2"/>
                <a:cs typeface="Tahoma" pitchFamily="2"/>
              </a:rPr>
              <a:t>Torschuss</a:t>
            </a:r>
            <a:r>
              <a:rPr lang="de-DE" dirty="0">
                <a:latin typeface="+mj-lt"/>
                <a:ea typeface="Lucida Sans Unicode" pitchFamily="2"/>
                <a:cs typeface="Tahoma" pitchFamily="2"/>
              </a:rPr>
              <a:t>: nicht über Bretthöhe (46 cm) (</a:t>
            </a:r>
            <a:r>
              <a:rPr lang="de-DE" dirty="0">
                <a:solidFill>
                  <a:srgbClr val="0070C0"/>
                </a:solidFill>
                <a:latin typeface="+mj-lt"/>
                <a:ea typeface="Lucida Sans Unicode" pitchFamily="2"/>
                <a:cs typeface="Tahoma" pitchFamily="2"/>
              </a:rPr>
              <a:t>gilt nicht für Halle</a:t>
            </a:r>
            <a:r>
              <a:rPr lang="de-DE" dirty="0">
                <a:latin typeface="+mj-lt"/>
                <a:ea typeface="Lucida Sans Unicode" pitchFamily="2"/>
                <a:cs typeface="Tahoma" pitchFamily="2"/>
              </a:rPr>
              <a:t>) abpfeifen, wenn der Ball gefährlich ist, oder klar über Bretthöhe die Torlinie überqueren würde</a:t>
            </a:r>
          </a:p>
          <a:p>
            <a:pPr marL="800100" lvl="1" indent="-342900">
              <a:spcBef>
                <a:spcPts val="675"/>
              </a:spcBef>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pitchFamily="2"/>
              </a:rPr>
              <a:t>Hochschlenzen in beliebiger Höhe</a:t>
            </a:r>
          </a:p>
        </p:txBody>
      </p:sp>
      <p:sp>
        <p:nvSpPr>
          <p:cNvPr id="3" name="Title 2">
            <a:extLst>
              <a:ext uri="{FF2B5EF4-FFF2-40B4-BE49-F238E27FC236}">
                <a16:creationId xmlns:a16="http://schemas.microsoft.com/office/drawing/2014/main" id="{1587C080-349A-45FD-96DC-8AFD3C5F2B1B}"/>
              </a:ext>
            </a:extLst>
          </p:cNvPr>
          <p:cNvSpPr>
            <a:spLocks noGrp="1"/>
          </p:cNvSpPr>
          <p:nvPr>
            <p:ph type="title"/>
          </p:nvPr>
        </p:nvSpPr>
        <p:spPr/>
        <p:txBody>
          <a:bodyPr/>
          <a:lstStyle/>
          <a:p>
            <a:r>
              <a:rPr lang="de-DE" dirty="0">
                <a:cs typeface="Calibri"/>
              </a:rPr>
              <a:t>Strafecke</a:t>
            </a:r>
            <a:r>
              <a:rPr lang="en-US" dirty="0">
                <a:cs typeface="Calibri"/>
              </a:rPr>
              <a:t> - </a:t>
            </a:r>
            <a:r>
              <a:rPr lang="de-DE" dirty="0">
                <a:cs typeface="Calibri"/>
              </a:rPr>
              <a:t>Durchführung</a:t>
            </a:r>
            <a:endParaRPr lang="de-DE" dirty="0"/>
          </a:p>
        </p:txBody>
      </p:sp>
      <p:sp>
        <p:nvSpPr>
          <p:cNvPr id="5" name="Rechteck 4">
            <a:extLst>
              <a:ext uri="{FF2B5EF4-FFF2-40B4-BE49-F238E27FC236}">
                <a16:creationId xmlns:a16="http://schemas.microsoft.com/office/drawing/2014/main" id="{5FA59B07-9189-A84B-B196-2EE8EA39E3B0}"/>
              </a:ext>
            </a:extLst>
          </p:cNvPr>
          <p:cNvSpPr/>
          <p:nvPr/>
        </p:nvSpPr>
        <p:spPr>
          <a:xfrm>
            <a:off x="1524000" y="4182070"/>
            <a:ext cx="9144000" cy="1013098"/>
          </a:xfrm>
          <a:prstGeom prst="rect">
            <a:avLst/>
          </a:prstGeom>
        </p:spPr>
        <p:txBody>
          <a:bodyPr wrap="square" anchor="t">
            <a:spAutoFit/>
          </a:bodyPr>
          <a:lstStyle/>
          <a:p>
            <a:pPr lvl="1">
              <a:spcBef>
                <a:spcPts val="675"/>
              </a:spcBef>
              <a:buClr>
                <a:srgbClr val="0066CC"/>
              </a:buClr>
              <a:buSzPct val="100000"/>
              <a:defRPr sz="1800" b="0" i="0" u="none" strike="noStrike" kern="0" cap="none" spc="0" baseline="0">
                <a:solidFill>
                  <a:srgbClr val="000000"/>
                </a:solidFill>
                <a:uFillTx/>
              </a:defRPr>
            </a:pPr>
            <a:r>
              <a:rPr lang="de-DE" b="1" u="sng" dirty="0">
                <a:ea typeface="Lucida Sans Unicode" pitchFamily="2"/>
                <a:cs typeface="Tahoma"/>
              </a:rPr>
              <a:t>Wann ist die Strafecke als gefährlich abzupfeifen?</a:t>
            </a:r>
            <a:endParaRPr lang="en-US" dirty="0">
              <a:ea typeface="Lucida Sans Unicode" pitchFamily="2"/>
              <a:cs typeface="Calibri"/>
            </a:endParaRPr>
          </a:p>
          <a:p>
            <a:pPr lvl="1">
              <a:spcBef>
                <a:spcPts val="675"/>
              </a:spcBef>
              <a:buClr>
                <a:srgbClr val="0066CC"/>
              </a:buClr>
              <a:buSzPct val="100000"/>
              <a:defRPr sz="1800" b="0" i="0" u="none" strike="noStrike" kern="0" cap="none" spc="0" baseline="0">
                <a:solidFill>
                  <a:srgbClr val="000000"/>
                </a:solidFill>
                <a:uFillTx/>
              </a:defRPr>
            </a:pPr>
            <a:r>
              <a:rPr lang="de-DE" dirty="0">
                <a:ea typeface="Lucida Sans Unicode" pitchFamily="2"/>
                <a:cs typeface="Tahoma"/>
              </a:rPr>
              <a:t>Wenn der geschlenzte Ball beim </a:t>
            </a:r>
            <a:r>
              <a:rPr lang="de-DE" u="sng" dirty="0">
                <a:ea typeface="Lucida Sans Unicode" pitchFamily="2"/>
                <a:cs typeface="Tahoma"/>
              </a:rPr>
              <a:t>ersten</a:t>
            </a:r>
            <a:r>
              <a:rPr lang="de-DE" dirty="0">
                <a:ea typeface="Lucida Sans Unicode" pitchFamily="2"/>
                <a:cs typeface="Tahoma"/>
              </a:rPr>
              <a:t> Torschuss einen Abwehrspieler, der sich </a:t>
            </a:r>
            <a:r>
              <a:rPr lang="de-DE" u="sng" dirty="0">
                <a:ea typeface="Lucida Sans Unicode" pitchFamily="2"/>
                <a:cs typeface="Tahoma"/>
              </a:rPr>
              <a:t>näher als 5 m</a:t>
            </a:r>
            <a:r>
              <a:rPr lang="de-DE" dirty="0">
                <a:ea typeface="Lucida Sans Unicode" pitchFamily="2"/>
                <a:cs typeface="Tahoma"/>
              </a:rPr>
              <a:t> (</a:t>
            </a:r>
            <a:r>
              <a:rPr lang="de-DE" kern="0" dirty="0">
                <a:solidFill>
                  <a:srgbClr val="0070C0"/>
                </a:solidFill>
                <a:ea typeface="Lucida Sans Unicode" pitchFamily="2"/>
                <a:cs typeface="Tahoma"/>
              </a:rPr>
              <a:t>Halle 3 m</a:t>
            </a:r>
            <a:r>
              <a:rPr lang="de-DE" dirty="0">
                <a:ea typeface="Lucida Sans Unicode" pitchFamily="2"/>
                <a:cs typeface="Tahoma"/>
              </a:rPr>
              <a:t>) zu dem Schützen befindet </a:t>
            </a:r>
            <a:r>
              <a:rPr lang="de-DE" u="sng" dirty="0">
                <a:ea typeface="Lucida Sans Unicode" pitchFamily="2"/>
                <a:cs typeface="Tahoma"/>
              </a:rPr>
              <a:t>oberhalb</a:t>
            </a:r>
            <a:r>
              <a:rPr lang="de-DE" dirty="0">
                <a:ea typeface="Lucida Sans Unicode" pitchFamily="2"/>
                <a:cs typeface="Tahoma"/>
              </a:rPr>
              <a:t> oder auf </a:t>
            </a:r>
            <a:r>
              <a:rPr lang="de-DE" u="sng" dirty="0">
                <a:ea typeface="Lucida Sans Unicode" pitchFamily="2"/>
                <a:cs typeface="Tahoma"/>
              </a:rPr>
              <a:t>dem Knie</a:t>
            </a:r>
            <a:r>
              <a:rPr lang="de-DE" dirty="0">
                <a:ea typeface="Lucida Sans Unicode" pitchFamily="2"/>
                <a:cs typeface="Tahoma"/>
              </a:rPr>
              <a:t> am Körper trifft.</a:t>
            </a:r>
            <a:endParaRPr lang="en-US" dirty="0">
              <a:cs typeface="Calibri"/>
            </a:endParaRPr>
          </a:p>
        </p:txBody>
      </p:sp>
      <p:sp>
        <p:nvSpPr>
          <p:cNvPr id="7" name="Rechteck 6">
            <a:extLst>
              <a:ext uri="{FF2B5EF4-FFF2-40B4-BE49-F238E27FC236}">
                <a16:creationId xmlns:a16="http://schemas.microsoft.com/office/drawing/2014/main" id="{608590DF-39F1-9145-B259-9C60F2A331C6}"/>
              </a:ext>
            </a:extLst>
          </p:cNvPr>
          <p:cNvSpPr/>
          <p:nvPr/>
        </p:nvSpPr>
        <p:spPr>
          <a:xfrm>
            <a:off x="1524000" y="5227911"/>
            <a:ext cx="9144000" cy="1338828"/>
          </a:xfrm>
          <a:prstGeom prst="rect">
            <a:avLst/>
          </a:prstGeom>
        </p:spPr>
        <p:txBody>
          <a:bodyPr wrap="square" anchor="t">
            <a:spAutoFit/>
          </a:bodyPr>
          <a:lstStyle/>
          <a:p>
            <a:pPr marL="457200" lvl="2">
              <a:lnSpc>
                <a:spcPct val="90000"/>
              </a:lnSpc>
              <a:spcBef>
                <a:spcPts val="600"/>
              </a:spcBef>
              <a:spcAft>
                <a:spcPts val="1200"/>
              </a:spcAft>
              <a:buClr>
                <a:srgbClr val="0066CC"/>
              </a:buClr>
              <a:buSzPct val="100000"/>
              <a:defRPr sz="1800" b="0" i="0" u="none" strike="noStrike" kern="0" cap="none" spc="0" baseline="0">
                <a:solidFill>
                  <a:srgbClr val="000000"/>
                </a:solidFill>
                <a:uFillTx/>
              </a:defRPr>
            </a:pPr>
            <a:r>
              <a:rPr lang="de-DE" dirty="0">
                <a:ea typeface="Lucida Sans Unicode" pitchFamily="2"/>
                <a:cs typeface="Tahoma"/>
              </a:rPr>
              <a:t>Spieler, die zur Strafeckenabwehr eine Gesichtsschutzmaske tragen, dürfen nur zur Beendigung der Abwehraktion kurz, max. 2m (</a:t>
            </a:r>
            <a:r>
              <a:rPr lang="de-DE" dirty="0">
                <a:solidFill>
                  <a:srgbClr val="0070C0"/>
                </a:solidFill>
                <a:ea typeface="Lucida Sans Unicode" pitchFamily="2"/>
                <a:cs typeface="Tahoma"/>
              </a:rPr>
              <a:t>Halle 1m</a:t>
            </a:r>
            <a:r>
              <a:rPr lang="de-DE" dirty="0">
                <a:ea typeface="Lucida Sans Unicode" pitchFamily="2"/>
                <a:cs typeface="Tahoma"/>
              </a:rPr>
              <a:t>) mit der Maske den Schusskreis verlassen, ansonsten ist dies nicht zulässig und es muss ein Freischlag </a:t>
            </a:r>
            <a:r>
              <a:rPr lang="de-DE" u="sng" dirty="0">
                <a:ea typeface="Lucida Sans Unicode" pitchFamily="2"/>
                <a:cs typeface="Tahoma"/>
              </a:rPr>
              <a:t>direkt</a:t>
            </a:r>
            <a:r>
              <a:rPr lang="de-DE" dirty="0">
                <a:solidFill>
                  <a:srgbClr val="FF0000"/>
                </a:solidFill>
                <a:ea typeface="Lucida Sans Unicode" pitchFamily="2"/>
                <a:cs typeface="Tahoma"/>
              </a:rPr>
              <a:t> </a:t>
            </a:r>
            <a:r>
              <a:rPr lang="de-DE" dirty="0">
                <a:ea typeface="Lucida Sans Unicode" pitchFamily="2"/>
                <a:cs typeface="Tahoma"/>
              </a:rPr>
              <a:t>am</a:t>
            </a:r>
            <a:r>
              <a:rPr lang="de-DE" dirty="0">
                <a:solidFill>
                  <a:srgbClr val="FF0000"/>
                </a:solidFill>
                <a:ea typeface="Lucida Sans Unicode" pitchFamily="2"/>
                <a:cs typeface="Tahoma"/>
              </a:rPr>
              <a:t> </a:t>
            </a:r>
            <a:r>
              <a:rPr lang="de-DE" dirty="0">
                <a:ea typeface="Lucida Sans Unicode" pitchFamily="2"/>
                <a:cs typeface="Tahoma"/>
              </a:rPr>
              <a:t>Schusskreis gegen den betroffenen Spieler verhängt werden. Zur Ausführung eines Freischlags für den Verteidiger ist es ihm erlaubt die Maske an zu behalten (Schusskreis + 2m </a:t>
            </a:r>
            <a:r>
              <a:rPr lang="de-DE" dirty="0">
                <a:solidFill>
                  <a:srgbClr val="0070C0"/>
                </a:solidFill>
                <a:ea typeface="Lucida Sans Unicode" pitchFamily="2"/>
                <a:cs typeface="Tahoma"/>
              </a:rPr>
              <a:t>1m</a:t>
            </a:r>
            <a:r>
              <a:rPr lang="de-DE" dirty="0">
                <a:ea typeface="Lucida Sans Unicode" pitchFamily="2"/>
                <a:cs typeface="Tahoma"/>
              </a:rPr>
              <a:t>)</a:t>
            </a:r>
            <a:endParaRPr lang="de-DE" dirty="0">
              <a:ea typeface="Lucida Sans Unicode" pitchFamily="2"/>
              <a:cs typeface="Tahoma" pitchFamily="2"/>
            </a:endParaRPr>
          </a:p>
        </p:txBody>
      </p:sp>
    </p:spTree>
    <p:extLst>
      <p:ext uri="{BB962C8B-B14F-4D97-AF65-F5344CB8AC3E}">
        <p14:creationId xmlns:p14="http://schemas.microsoft.com/office/powerpoint/2010/main" val="3465589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73592D-078A-034A-ABBA-10FC6E67478D}"/>
              </a:ext>
            </a:extLst>
          </p:cNvPr>
          <p:cNvSpPr>
            <a:spLocks noGrp="1"/>
          </p:cNvSpPr>
          <p:nvPr>
            <p:ph type="title"/>
          </p:nvPr>
        </p:nvSpPr>
        <p:spPr/>
        <p:txBody>
          <a:bodyPr/>
          <a:lstStyle/>
          <a:p>
            <a:r>
              <a:rPr lang="de-DE" dirty="0"/>
              <a:t>Zeitstopp bei 4x 15 Minuten Spielzeit	</a:t>
            </a:r>
          </a:p>
        </p:txBody>
      </p:sp>
      <p:sp>
        <p:nvSpPr>
          <p:cNvPr id="3" name="Inhaltsplatzhalter 2">
            <a:extLst>
              <a:ext uri="{FF2B5EF4-FFF2-40B4-BE49-F238E27FC236}">
                <a16:creationId xmlns:a16="http://schemas.microsoft.com/office/drawing/2014/main" id="{3345FF8F-3550-9A40-8610-BB8E5A296D5A}"/>
              </a:ext>
            </a:extLst>
          </p:cNvPr>
          <p:cNvSpPr>
            <a:spLocks noGrp="1"/>
          </p:cNvSpPr>
          <p:nvPr>
            <p:ph idx="1"/>
          </p:nvPr>
        </p:nvSpPr>
        <p:spPr/>
        <p:txBody>
          <a:bodyPr vert="horz" lIns="91440" tIns="45720" rIns="91440" bIns="45720" rtlCol="0" anchor="t">
            <a:normAutofit/>
          </a:bodyPr>
          <a:lstStyle/>
          <a:p>
            <a:r>
              <a:rPr lang="de-DE" sz="2000" dirty="0"/>
              <a:t>U12: kein Zeitstopp bei Strafecke &amp; Tor</a:t>
            </a:r>
          </a:p>
          <a:p>
            <a:endParaRPr lang="de-DE" sz="2000" dirty="0"/>
          </a:p>
          <a:p>
            <a:r>
              <a:rPr lang="de-DE" sz="2000" dirty="0"/>
              <a:t>U14: Zeitstopp bei Ecke &amp; Tor (keine 40 Sekunden)</a:t>
            </a:r>
          </a:p>
          <a:p>
            <a:endParaRPr lang="de-DE" sz="2000" dirty="0"/>
          </a:p>
          <a:p>
            <a:r>
              <a:rPr lang="de-DE" sz="2000" dirty="0"/>
              <a:t>U16/U18: Zeitstopp bei Ecke &amp; Tor (40 Sekunden Zeit zum Aufstellen)</a:t>
            </a:r>
          </a:p>
          <a:p>
            <a:endParaRPr lang="de-DE" sz="2000" dirty="0"/>
          </a:p>
          <a:p>
            <a:endParaRPr lang="de-DE" sz="2000" dirty="0"/>
          </a:p>
          <a:p>
            <a:pPr marL="0" indent="0">
              <a:buNone/>
            </a:pPr>
            <a:r>
              <a:rPr lang="de-DE" sz="2000" dirty="0"/>
              <a:t>Beachte: bei Zeitstopp im Jugendbereich, gilt immer noch der Grundsatz das sich alle Spieler in angemessener Zeit die Schutzausrüstung anlegen müssen bzw. können. Als Schiedsrichter soll darauf geachtet werden, dass das zügig hintereinander gemacht wird.</a:t>
            </a:r>
            <a:endParaRPr lang="de-DE" sz="2000" dirty="0">
              <a:cs typeface="Calibri"/>
            </a:endParaRPr>
          </a:p>
        </p:txBody>
      </p:sp>
    </p:spTree>
    <p:extLst>
      <p:ext uri="{BB962C8B-B14F-4D97-AF65-F5344CB8AC3E}">
        <p14:creationId xmlns:p14="http://schemas.microsoft.com/office/powerpoint/2010/main" val="1089865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p:txBody>
      </p:sp>
      <p:sp>
        <p:nvSpPr>
          <p:cNvPr id="6" name="Rechteck 5"/>
          <p:cNvSpPr/>
          <p:nvPr/>
        </p:nvSpPr>
        <p:spPr>
          <a:xfrm>
            <a:off x="1524000" y="1156439"/>
            <a:ext cx="9144000" cy="3580467"/>
          </a:xfrm>
          <a:prstGeom prst="rect">
            <a:avLst/>
          </a:prstGeom>
        </p:spPr>
        <p:txBody>
          <a:bodyPr wrap="square" anchor="t">
            <a:spAutoFit/>
          </a:bodyPr>
          <a:lstStyle/>
          <a:p>
            <a:pPr lvl="1">
              <a:spcBef>
                <a:spcPts val="675"/>
              </a:spcBef>
              <a:buClr>
                <a:srgbClr val="0066CC"/>
              </a:buClr>
              <a:buSzPct val="100000"/>
              <a:defRPr sz="1800" b="0" i="0" u="none" strike="noStrike" kern="0" cap="none" spc="0" baseline="0">
                <a:solidFill>
                  <a:srgbClr val="000000"/>
                </a:solidFill>
                <a:uFillTx/>
              </a:defRPr>
            </a:pPr>
            <a:r>
              <a:rPr lang="de-DE" b="1" u="sng" dirty="0">
                <a:latin typeface="+mj-lt"/>
                <a:ea typeface="Lucida Sans Unicode" pitchFamily="2"/>
                <a:cs typeface="Tahoma"/>
              </a:rPr>
              <a:t>Die Strafecke ist beendet, wenn</a:t>
            </a:r>
          </a:p>
          <a:p>
            <a:pPr marL="800100" lvl="1" indent="-342900">
              <a:spcBef>
                <a:spcPts val="675"/>
              </a:spcBef>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a:rPr>
              <a:t>ein </a:t>
            </a:r>
            <a:r>
              <a:rPr lang="de-DE" u="sng" dirty="0">
                <a:latin typeface="+mj-lt"/>
                <a:ea typeface="Lucida Sans Unicode" pitchFamily="2"/>
                <a:cs typeface="Tahoma"/>
              </a:rPr>
              <a:t>Tor</a:t>
            </a:r>
            <a:r>
              <a:rPr lang="de-DE" dirty="0">
                <a:latin typeface="+mj-lt"/>
                <a:ea typeface="Lucida Sans Unicode" pitchFamily="2"/>
                <a:cs typeface="Tahoma"/>
              </a:rPr>
              <a:t> erzielt wurde</a:t>
            </a:r>
          </a:p>
          <a:p>
            <a:pPr marL="800100" lvl="1" indent="-342900">
              <a:spcBef>
                <a:spcPts val="675"/>
              </a:spcBef>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a:rPr>
              <a:t>der Ball ins </a:t>
            </a:r>
            <a:r>
              <a:rPr lang="de-DE" u="sng" dirty="0">
                <a:latin typeface="+mj-lt"/>
                <a:ea typeface="Lucida Sans Unicode" pitchFamily="2"/>
                <a:cs typeface="Tahoma"/>
              </a:rPr>
              <a:t>Grundlinienaus</a:t>
            </a:r>
            <a:r>
              <a:rPr lang="de-DE" dirty="0">
                <a:latin typeface="+mj-lt"/>
                <a:ea typeface="Lucida Sans Unicode" pitchFamily="2"/>
                <a:cs typeface="Tahoma"/>
              </a:rPr>
              <a:t> geht</a:t>
            </a:r>
          </a:p>
          <a:p>
            <a:pPr marL="800100" lvl="1" indent="-342900">
              <a:spcBef>
                <a:spcPts val="675"/>
              </a:spcBef>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a:rPr>
              <a:t>ein </a:t>
            </a:r>
            <a:r>
              <a:rPr lang="de-DE" u="sng" dirty="0">
                <a:latin typeface="+mj-lt"/>
                <a:ea typeface="Lucida Sans Unicode" pitchFamily="2"/>
                <a:cs typeface="Tahoma"/>
              </a:rPr>
              <a:t>Angreifer</a:t>
            </a:r>
            <a:r>
              <a:rPr lang="de-DE" dirty="0">
                <a:latin typeface="+mj-lt"/>
                <a:ea typeface="Lucida Sans Unicode" pitchFamily="2"/>
                <a:cs typeface="Tahoma"/>
              </a:rPr>
              <a:t> einen </a:t>
            </a:r>
            <a:r>
              <a:rPr lang="de-DE" u="sng" dirty="0">
                <a:latin typeface="+mj-lt"/>
                <a:ea typeface="Lucida Sans Unicode" pitchFamily="2"/>
                <a:cs typeface="Tahoma"/>
              </a:rPr>
              <a:t>Regelverstoß</a:t>
            </a:r>
            <a:r>
              <a:rPr lang="de-DE" dirty="0">
                <a:latin typeface="+mj-lt"/>
                <a:ea typeface="Lucida Sans Unicode" pitchFamily="2"/>
                <a:cs typeface="Tahoma"/>
              </a:rPr>
              <a:t> begeht</a:t>
            </a:r>
          </a:p>
          <a:p>
            <a:pPr marL="800100" lvl="1" indent="-342900">
              <a:spcBef>
                <a:spcPts val="675"/>
              </a:spcBef>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pitchFamily="2"/>
              </a:rPr>
              <a:t>der Ball den Schusskreis um mehr als </a:t>
            </a:r>
            <a:r>
              <a:rPr lang="de-DE" u="sng" dirty="0">
                <a:latin typeface="+mj-lt"/>
                <a:ea typeface="Lucida Sans Unicode" pitchFamily="2"/>
                <a:cs typeface="Tahoma" pitchFamily="2"/>
              </a:rPr>
              <a:t>5m </a:t>
            </a:r>
            <a:r>
              <a:rPr lang="de-DE" dirty="0">
                <a:latin typeface="+mj-lt"/>
                <a:ea typeface="Lucida Sans Unicode" pitchFamily="2"/>
                <a:cs typeface="Tahoma" pitchFamily="2"/>
              </a:rPr>
              <a:t> (</a:t>
            </a:r>
            <a:r>
              <a:rPr lang="de-DE" dirty="0">
                <a:solidFill>
                  <a:srgbClr val="0070C0"/>
                </a:solidFill>
                <a:latin typeface="+mj-lt"/>
                <a:ea typeface="Lucida Sans Unicode" pitchFamily="2"/>
                <a:cs typeface="Tahoma" pitchFamily="2"/>
              </a:rPr>
              <a:t>Halle 3m</a:t>
            </a:r>
            <a:r>
              <a:rPr lang="de-DE" dirty="0">
                <a:latin typeface="+mj-lt"/>
                <a:ea typeface="Lucida Sans Unicode" pitchFamily="2"/>
                <a:cs typeface="Tahoma" pitchFamily="2"/>
              </a:rPr>
              <a:t>) verlassen hat</a:t>
            </a:r>
          </a:p>
          <a:p>
            <a:pPr marL="800100" lvl="1" indent="-342900">
              <a:spcBef>
                <a:spcPts val="675"/>
              </a:spcBef>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pitchFamily="2"/>
              </a:rPr>
              <a:t>Entscheidung auf </a:t>
            </a:r>
            <a:r>
              <a:rPr lang="de-DE" u="sng" dirty="0">
                <a:latin typeface="+mj-lt"/>
                <a:ea typeface="Lucida Sans Unicode" pitchFamily="2"/>
                <a:cs typeface="Tahoma" pitchFamily="2"/>
              </a:rPr>
              <a:t>7-m-Ball</a:t>
            </a:r>
          </a:p>
          <a:p>
            <a:pPr marL="800100" lvl="1" indent="-342900">
              <a:spcBef>
                <a:spcPts val="675"/>
              </a:spcBef>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pitchFamily="2"/>
              </a:rPr>
              <a:t>Ein </a:t>
            </a:r>
            <a:r>
              <a:rPr lang="de-DE" u="sng" dirty="0">
                <a:latin typeface="+mj-lt"/>
                <a:ea typeface="Lucida Sans Unicode" pitchFamily="2"/>
                <a:cs typeface="Tahoma" pitchFamily="2"/>
              </a:rPr>
              <a:t>Verteidiger</a:t>
            </a:r>
            <a:r>
              <a:rPr lang="de-DE" dirty="0">
                <a:latin typeface="+mj-lt"/>
                <a:ea typeface="Lucida Sans Unicode" pitchFamily="2"/>
                <a:cs typeface="Tahoma" pitchFamily="2"/>
              </a:rPr>
              <a:t> einen </a:t>
            </a:r>
            <a:r>
              <a:rPr lang="de-DE" u="sng" dirty="0">
                <a:latin typeface="+mj-lt"/>
                <a:ea typeface="Lucida Sans Unicode" pitchFamily="2"/>
                <a:cs typeface="Tahoma" pitchFamily="2"/>
              </a:rPr>
              <a:t>Regelverstoß</a:t>
            </a:r>
            <a:r>
              <a:rPr lang="de-DE" dirty="0">
                <a:latin typeface="+mj-lt"/>
                <a:ea typeface="Lucida Sans Unicode" pitchFamily="2"/>
                <a:cs typeface="Tahoma" pitchFamily="2"/>
              </a:rPr>
              <a:t> begeht, ohne dass eine Strafecke verhängt wird (z.B. Freischlag am Kreis)</a:t>
            </a:r>
          </a:p>
          <a:p>
            <a:pPr marL="800100" lvl="1" indent="-342900">
              <a:spcBef>
                <a:spcPts val="675"/>
              </a:spcBef>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pitchFamily="2"/>
              </a:rPr>
              <a:t>der Ball ins </a:t>
            </a:r>
            <a:r>
              <a:rPr lang="de-DE" u="sng" dirty="0">
                <a:latin typeface="+mj-lt"/>
                <a:ea typeface="Lucida Sans Unicode" pitchFamily="2"/>
                <a:cs typeface="Tahoma" pitchFamily="2"/>
              </a:rPr>
              <a:t>Seitenaus</a:t>
            </a:r>
            <a:r>
              <a:rPr lang="de-DE" dirty="0">
                <a:latin typeface="+mj-lt"/>
                <a:ea typeface="Lucida Sans Unicode" pitchFamily="2"/>
                <a:cs typeface="Tahoma" pitchFamily="2"/>
              </a:rPr>
              <a:t> geht (</a:t>
            </a:r>
            <a:r>
              <a:rPr lang="de-DE" dirty="0">
                <a:solidFill>
                  <a:srgbClr val="0070C0"/>
                </a:solidFill>
                <a:latin typeface="+mj-lt"/>
                <a:ea typeface="Lucida Sans Unicode" pitchFamily="2"/>
                <a:cs typeface="Tahoma" pitchFamily="2"/>
              </a:rPr>
              <a:t>Halle über Bande</a:t>
            </a:r>
            <a:r>
              <a:rPr lang="de-DE" dirty="0">
                <a:latin typeface="+mj-lt"/>
                <a:ea typeface="Lucida Sans Unicode" pitchFamily="2"/>
                <a:cs typeface="Tahoma" pitchFamily="2"/>
              </a:rPr>
              <a:t>)</a:t>
            </a:r>
          </a:p>
          <a:p>
            <a:pPr marL="800100" lvl="1" indent="-342900">
              <a:spcBef>
                <a:spcPts val="675"/>
              </a:spcBef>
              <a:buSzPct val="100000"/>
              <a:buFont typeface="Arial" panose="020B0604020202020204" pitchFamily="34" charset="0"/>
              <a:buChar char="•"/>
              <a:defRPr sz="1800" b="0" i="0" u="none" strike="noStrike" kern="0" cap="none" spc="0" baseline="0">
                <a:solidFill>
                  <a:srgbClr val="000000"/>
                </a:solidFill>
                <a:uFillTx/>
              </a:defRPr>
            </a:pPr>
            <a:endParaRPr lang="de-DE" dirty="0">
              <a:latin typeface="+mj-lt"/>
              <a:ea typeface="Lucida Sans Unicode" pitchFamily="2"/>
              <a:cs typeface="Tahoma" pitchFamily="2"/>
            </a:endParaRPr>
          </a:p>
        </p:txBody>
      </p:sp>
      <p:sp>
        <p:nvSpPr>
          <p:cNvPr id="3" name="Title 2">
            <a:extLst>
              <a:ext uri="{FF2B5EF4-FFF2-40B4-BE49-F238E27FC236}">
                <a16:creationId xmlns:a16="http://schemas.microsoft.com/office/drawing/2014/main" id="{D04CE83C-2CFE-44D3-B653-925EE1B65B2D}"/>
              </a:ext>
            </a:extLst>
          </p:cNvPr>
          <p:cNvSpPr>
            <a:spLocks noGrp="1"/>
          </p:cNvSpPr>
          <p:nvPr>
            <p:ph type="title"/>
          </p:nvPr>
        </p:nvSpPr>
        <p:spPr/>
        <p:txBody>
          <a:bodyPr/>
          <a:lstStyle/>
          <a:p>
            <a:r>
              <a:rPr lang="de-DE" dirty="0">
                <a:cs typeface="Calibri"/>
              </a:rPr>
              <a:t>Strafecke</a:t>
            </a:r>
            <a:r>
              <a:rPr lang="en-US" dirty="0">
                <a:cs typeface="Calibri"/>
              </a:rPr>
              <a:t> – </a:t>
            </a:r>
            <a:r>
              <a:rPr lang="de-DE" dirty="0">
                <a:cs typeface="Calibri"/>
              </a:rPr>
              <a:t>Beendigung</a:t>
            </a:r>
            <a:endParaRPr lang="de-DE" dirty="0"/>
          </a:p>
        </p:txBody>
      </p:sp>
    </p:spTree>
    <p:extLst>
      <p:ext uri="{BB962C8B-B14F-4D97-AF65-F5344CB8AC3E}">
        <p14:creationId xmlns:p14="http://schemas.microsoft.com/office/powerpoint/2010/main" val="3792781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p:txBody>
      </p:sp>
      <p:sp>
        <p:nvSpPr>
          <p:cNvPr id="6" name="Rechteck 5"/>
          <p:cNvSpPr/>
          <p:nvPr/>
        </p:nvSpPr>
        <p:spPr>
          <a:xfrm>
            <a:off x="1524000" y="1268760"/>
            <a:ext cx="9540552" cy="4985980"/>
          </a:xfrm>
          <a:prstGeom prst="rect">
            <a:avLst/>
          </a:prstGeom>
        </p:spPr>
        <p:txBody>
          <a:bodyPr wrap="square" lIns="91440" tIns="45720" rIns="91440" bIns="45720" anchor="t">
            <a:spAutoFit/>
          </a:bodyPr>
          <a:lstStyle/>
          <a:p>
            <a:pPr marL="0" lvl="1">
              <a:lnSpc>
                <a:spcPct val="90000"/>
              </a:lnSpc>
              <a:spcBef>
                <a:spcPts val="600"/>
              </a:spcBef>
              <a:spcAft>
                <a:spcPts val="1200"/>
              </a:spcAft>
              <a:buClr>
                <a:srgbClr val="0066CC"/>
              </a:buClr>
              <a:buSzPct val="100000"/>
              <a:defRPr sz="1800" b="0" i="0" u="none" strike="noStrike" kern="0" cap="none" spc="0" baseline="0">
                <a:solidFill>
                  <a:srgbClr val="000000"/>
                </a:solidFill>
                <a:uFillTx/>
              </a:defRPr>
            </a:pPr>
            <a:r>
              <a:rPr lang="de-DE" dirty="0">
                <a:ea typeface="Lucida Sans Unicode" pitchFamily="2"/>
                <a:cs typeface="Tahoma" pitchFamily="2"/>
              </a:rPr>
              <a:t>Bei zu frühem Herauslaufen der Verteidiger:</a:t>
            </a:r>
          </a:p>
          <a:p>
            <a:pPr marL="342900" lvl="1" indent="-342900">
              <a:lnSpc>
                <a:spcPct val="90000"/>
              </a:lnSpc>
              <a:spcBef>
                <a:spcPts val="600"/>
              </a:spcBef>
              <a:spcAft>
                <a:spcPts val="1200"/>
              </a:spcAft>
              <a:buSzPct val="100000"/>
              <a:buFont typeface="Arial" panose="020B0604020202020204" pitchFamily="34" charset="0"/>
              <a:buChar char="•"/>
              <a:defRPr sz="1800" b="0" i="0" u="none" strike="noStrike" kern="0" cap="none" spc="0" baseline="0">
                <a:solidFill>
                  <a:srgbClr val="000000"/>
                </a:solidFill>
                <a:uFillTx/>
              </a:defRPr>
            </a:pPr>
            <a:r>
              <a:rPr lang="de-DE" dirty="0">
                <a:ea typeface="Lucida Sans Unicode" pitchFamily="2"/>
                <a:cs typeface="Tahoma" pitchFamily="2"/>
              </a:rPr>
              <a:t>Verursacher muss zur Mittellinie </a:t>
            </a:r>
            <a:r>
              <a:rPr lang="de-DE" dirty="0">
                <a:solidFill>
                  <a:srgbClr val="0070C0"/>
                </a:solidFill>
                <a:ea typeface="Lucida Sans Unicode" pitchFamily="2"/>
                <a:cs typeface="Tahoma" pitchFamily="2"/>
              </a:rPr>
              <a:t>(Halle bis 9,10 vor der gegnerischen Grundlinie) </a:t>
            </a:r>
            <a:r>
              <a:rPr lang="de-DE" dirty="0">
                <a:ea typeface="Lucida Sans Unicode" pitchFamily="2"/>
                <a:cs typeface="Tahoma" pitchFamily="2"/>
              </a:rPr>
              <a:t>und die Mannschaft verteidigt mit einem Spieler weniger; Verteidiger darf nicht ersetzt werden (Strafecke wird nach der Vorteilsregel angehalten oder wiederholt)</a:t>
            </a:r>
          </a:p>
          <a:p>
            <a:pPr marL="342900" lvl="1" indent="-342900">
              <a:lnSpc>
                <a:spcPct val="90000"/>
              </a:lnSpc>
              <a:spcBef>
                <a:spcPts val="600"/>
              </a:spcBef>
              <a:spcAft>
                <a:spcPts val="1200"/>
              </a:spcAft>
              <a:buSzPct val="100000"/>
              <a:buFont typeface="Arial" panose="020B0604020202020204" pitchFamily="34" charset="0"/>
              <a:buChar char="•"/>
              <a:defRPr sz="1800" b="0" i="0" u="none" strike="noStrike" kern="0" cap="none" spc="0" baseline="0">
                <a:solidFill>
                  <a:srgbClr val="000000"/>
                </a:solidFill>
                <a:uFillTx/>
              </a:defRPr>
            </a:pPr>
            <a:r>
              <a:rPr lang="de-DE" dirty="0">
                <a:ea typeface="Lucida Sans Unicode" pitchFamily="2"/>
                <a:cs typeface="Tahoma" pitchFamily="2"/>
              </a:rPr>
              <a:t>Falls der Torwart zu früh läuft, muss für ihn einer der Verteidiger zur Mittellinie</a:t>
            </a:r>
            <a:r>
              <a:rPr lang="de-DE" kern="0" dirty="0">
                <a:solidFill>
                  <a:srgbClr val="0070C0"/>
                </a:solidFill>
                <a:ea typeface="Lucida Sans Unicode" pitchFamily="2"/>
                <a:cs typeface="Tahoma" pitchFamily="2"/>
              </a:rPr>
              <a:t> (Halle bis 9,10 vor der gegnerischen Grundlinie)</a:t>
            </a:r>
            <a:r>
              <a:rPr lang="de-DE" dirty="0">
                <a:ea typeface="Lucida Sans Unicode" pitchFamily="2"/>
                <a:cs typeface="Tahoma" pitchFamily="2"/>
              </a:rPr>
              <a:t>; Mannschaft verteidigt in Unterzahl</a:t>
            </a:r>
          </a:p>
          <a:p>
            <a:pPr marL="342900" lvl="1" indent="-342900">
              <a:lnSpc>
                <a:spcPct val="90000"/>
              </a:lnSpc>
              <a:spcBef>
                <a:spcPts val="600"/>
              </a:spcBef>
              <a:spcAft>
                <a:spcPts val="1200"/>
              </a:spcAft>
              <a:buSzPct val="100000"/>
              <a:buFont typeface="Arial" panose="020B0604020202020204" pitchFamily="34" charset="0"/>
              <a:buChar char="•"/>
              <a:defRPr sz="1800" b="0" i="0" u="none" strike="noStrike" kern="0" cap="none" spc="0" baseline="0">
                <a:solidFill>
                  <a:srgbClr val="000000"/>
                </a:solidFill>
                <a:uFillTx/>
              </a:defRPr>
            </a:pPr>
            <a:r>
              <a:rPr lang="de-DE" dirty="0">
                <a:ea typeface="Lucida Sans Unicode" pitchFamily="2"/>
                <a:cs typeface="Tahoma" pitchFamily="2"/>
              </a:rPr>
              <a:t>Wenn ein angreifender Spieler den Schusskreis vor der Ausführung der Strafecke betritt, muss sich der Spieler, der die Strafecke hereingibt, hinter die Mittellinie</a:t>
            </a:r>
            <a:r>
              <a:rPr lang="de-DE" dirty="0">
                <a:solidFill>
                  <a:srgbClr val="0070C0"/>
                </a:solidFill>
                <a:ea typeface="Lucida Sans Unicode" pitchFamily="2"/>
                <a:cs typeface="Tahoma" pitchFamily="2"/>
              </a:rPr>
              <a:t> (Halle bis 9,10 vor der gegnerischen Grundlinie)</a:t>
            </a:r>
            <a:r>
              <a:rPr lang="de-DE" dirty="0">
                <a:ea typeface="Lucida Sans Unicode" pitchFamily="2"/>
                <a:cs typeface="Tahoma" pitchFamily="2"/>
              </a:rPr>
              <a:t> begeben. Die Strafecke wird wiederholt. Der Spieler darf ersetzt werden.</a:t>
            </a:r>
          </a:p>
          <a:p>
            <a:pPr marL="342900" lvl="1" indent="-342900">
              <a:lnSpc>
                <a:spcPct val="90000"/>
              </a:lnSpc>
              <a:spcBef>
                <a:spcPts val="600"/>
              </a:spcBef>
              <a:spcAft>
                <a:spcPts val="1200"/>
              </a:spcAft>
              <a:buSzPct val="100000"/>
              <a:buFont typeface="Arial" panose="020B0604020202020204" pitchFamily="34" charset="0"/>
              <a:buChar char="•"/>
              <a:defRPr sz="1800" b="0" i="0" u="none" strike="noStrike" kern="0" cap="none" spc="0" baseline="0">
                <a:solidFill>
                  <a:srgbClr val="000000"/>
                </a:solidFill>
                <a:uFillTx/>
              </a:defRPr>
            </a:pPr>
            <a:r>
              <a:rPr lang="de-DE" dirty="0">
                <a:ea typeface="Lucida Sans Unicode" pitchFamily="2"/>
                <a:cs typeface="Tahoma" pitchFamily="2"/>
              </a:rPr>
              <a:t>Versucht der Reingeber eine Täuschung um einen Frühstart zu provozieren, so hat auch dieser zur Mittelinie </a:t>
            </a:r>
            <a:r>
              <a:rPr lang="de-DE" dirty="0">
                <a:solidFill>
                  <a:srgbClr val="0070C0"/>
                </a:solidFill>
                <a:ea typeface="Lucida Sans Unicode" pitchFamily="2"/>
                <a:cs typeface="Tahoma" pitchFamily="2"/>
              </a:rPr>
              <a:t>(Halle bis 9,10 vor der gegnerischen Grundlinie) </a:t>
            </a:r>
            <a:r>
              <a:rPr lang="de-DE" dirty="0">
                <a:ea typeface="Lucida Sans Unicode" pitchFamily="2"/>
                <a:cs typeface="Tahoma" pitchFamily="2"/>
              </a:rPr>
              <a:t>zu gehen. Der Spieler darf ersetzt werden, die Strafecke wird wiederholt.</a:t>
            </a:r>
          </a:p>
          <a:p>
            <a:pPr marL="342900" lvl="1" indent="-342900">
              <a:lnSpc>
                <a:spcPct val="90000"/>
              </a:lnSpc>
              <a:spcBef>
                <a:spcPts val="600"/>
              </a:spcBef>
              <a:spcAft>
                <a:spcPts val="1200"/>
              </a:spcAft>
              <a:buSzPct val="100000"/>
              <a:buFont typeface="Arial" panose="020B0604020202020204" pitchFamily="34" charset="0"/>
              <a:buChar char="•"/>
              <a:defRPr sz="1800" b="0" i="0" u="none" strike="noStrike" kern="0" cap="none" spc="0" baseline="0">
                <a:solidFill>
                  <a:srgbClr val="000000"/>
                </a:solidFill>
                <a:uFillTx/>
              </a:defRPr>
            </a:pPr>
            <a:r>
              <a:rPr lang="de-DE" dirty="0">
                <a:ea typeface="Lucida Sans Unicode" pitchFamily="2"/>
                <a:cs typeface="Tahoma"/>
              </a:rPr>
              <a:t>Alle Zustände bleiben bei einer Wiederholungsecke bestehen. Die Mannschaften müssen sich sofort wieder aufstellen.</a:t>
            </a:r>
            <a:endParaRPr lang="de-DE" dirty="0">
              <a:ea typeface="Lucida Sans Unicode" pitchFamily="2"/>
              <a:cs typeface="Tahoma" pitchFamily="2"/>
            </a:endParaRPr>
          </a:p>
        </p:txBody>
      </p:sp>
      <p:sp>
        <p:nvSpPr>
          <p:cNvPr id="3" name="Title 2">
            <a:extLst>
              <a:ext uri="{FF2B5EF4-FFF2-40B4-BE49-F238E27FC236}">
                <a16:creationId xmlns:a16="http://schemas.microsoft.com/office/drawing/2014/main" id="{76BAA760-5221-4BC3-8AB6-76C42F98C2D9}"/>
              </a:ext>
            </a:extLst>
          </p:cNvPr>
          <p:cNvSpPr>
            <a:spLocks noGrp="1"/>
          </p:cNvSpPr>
          <p:nvPr>
            <p:ph type="title"/>
          </p:nvPr>
        </p:nvSpPr>
        <p:spPr/>
        <p:txBody>
          <a:bodyPr/>
          <a:lstStyle/>
          <a:p>
            <a:r>
              <a:rPr lang="de-DE" dirty="0">
                <a:cs typeface="Calibri"/>
              </a:rPr>
              <a:t>Strafecke</a:t>
            </a:r>
            <a:r>
              <a:rPr lang="en-US" dirty="0">
                <a:cs typeface="Calibri"/>
              </a:rPr>
              <a:t> - "Cheating"</a:t>
            </a:r>
            <a:endParaRPr lang="en-US" dirty="0"/>
          </a:p>
        </p:txBody>
      </p:sp>
    </p:spTree>
    <p:extLst>
      <p:ext uri="{BB962C8B-B14F-4D97-AF65-F5344CB8AC3E}">
        <p14:creationId xmlns:p14="http://schemas.microsoft.com/office/powerpoint/2010/main" val="2552265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p:txBody>
      </p:sp>
      <p:sp>
        <p:nvSpPr>
          <p:cNvPr id="6" name="Rechteck 5"/>
          <p:cNvSpPr/>
          <p:nvPr/>
        </p:nvSpPr>
        <p:spPr>
          <a:xfrm>
            <a:off x="1524000" y="1268760"/>
            <a:ext cx="9144000" cy="341632"/>
          </a:xfrm>
          <a:prstGeom prst="rect">
            <a:avLst/>
          </a:prstGeom>
        </p:spPr>
        <p:txBody>
          <a:bodyPr wrap="square">
            <a:spAutoFit/>
          </a:bodyPr>
          <a:lstStyle/>
          <a:p>
            <a:pPr>
              <a:lnSpc>
                <a:spcPct val="90000"/>
              </a:lnSpc>
              <a:spcBef>
                <a:spcPts val="800"/>
              </a:spcBef>
              <a:defRPr sz="1800" b="0" i="0" u="none" strike="noStrike" kern="0" cap="none" spc="0" baseline="0">
                <a:solidFill>
                  <a:srgbClr val="000000"/>
                </a:solidFill>
                <a:uFillTx/>
              </a:defRPr>
            </a:pPr>
            <a:r>
              <a:rPr lang="de-DE" dirty="0">
                <a:solidFill>
                  <a:srgbClr val="000000"/>
                </a:solidFill>
                <a:ea typeface="Lucida Sans Unicode" pitchFamily="2"/>
                <a:cs typeface="Tahoma" pitchFamily="2"/>
              </a:rPr>
              <a:t>Ideales Stellungsspiel der Schiedsrichter bei einer Strafecke:</a:t>
            </a:r>
          </a:p>
        </p:txBody>
      </p:sp>
      <p:pic>
        <p:nvPicPr>
          <p:cNvPr id="28" name="Picture 55"/>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919541" y="1772816"/>
            <a:ext cx="3779635" cy="3109682"/>
          </a:xfrm>
          <a:prstGeom prst="rect">
            <a:avLst/>
          </a:prstGeom>
          <a:noFill/>
          <a:ln>
            <a:noFill/>
          </a:ln>
        </p:spPr>
      </p:pic>
      <p:pic>
        <p:nvPicPr>
          <p:cNvPr id="29" name="Picture 55"/>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919541" y="1772816"/>
            <a:ext cx="3779635" cy="3109682"/>
          </a:xfrm>
          <a:prstGeom prst="rect">
            <a:avLst/>
          </a:prstGeom>
          <a:noFill/>
          <a:ln>
            <a:noFill/>
          </a:ln>
        </p:spPr>
      </p:pic>
      <p:grpSp>
        <p:nvGrpSpPr>
          <p:cNvPr id="30" name="Group 22"/>
          <p:cNvGrpSpPr/>
          <p:nvPr/>
        </p:nvGrpSpPr>
        <p:grpSpPr>
          <a:xfrm>
            <a:off x="2600302" y="3796741"/>
            <a:ext cx="498238" cy="470190"/>
            <a:chOff x="2323801" y="3929039"/>
            <a:chExt cx="498238" cy="470190"/>
          </a:xfrm>
        </p:grpSpPr>
        <p:sp>
          <p:nvSpPr>
            <p:cNvPr id="31" name="Oval 23"/>
            <p:cNvSpPr/>
            <p:nvPr/>
          </p:nvSpPr>
          <p:spPr>
            <a:xfrm>
              <a:off x="2323801" y="3929039"/>
              <a:ext cx="416161" cy="437759"/>
            </a:xfrm>
            <a:custGeom>
              <a:avLst/>
              <a:gdLst>
                <a:gd name="f0" fmla="val 10800000"/>
                <a:gd name="f1" fmla="val 5400000"/>
                <a:gd name="f2" fmla="val 180"/>
                <a:gd name="f3" fmla="val w"/>
                <a:gd name="f4" fmla="val h"/>
                <a:gd name="f5" fmla="val 0"/>
                <a:gd name="f6" fmla="val 21600"/>
                <a:gd name="f7" fmla="*/ 5419351 1 1725033"/>
                <a:gd name="f8" fmla="*/ 10800 10800 1"/>
                <a:gd name="f9" fmla="+- 0 0 360"/>
                <a:gd name="f10" fmla="val 10800"/>
                <a:gd name="f11" fmla="+- 0 0 0"/>
                <a:gd name="f12" fmla="*/ f3 1 21600"/>
                <a:gd name="f13" fmla="*/ f4 1 21600"/>
                <a:gd name="f14" fmla="val f5"/>
                <a:gd name="f15" fmla="val f6"/>
                <a:gd name="f16" fmla="*/ 0 f7 1"/>
                <a:gd name="f17" fmla="*/ f5 f0 1"/>
                <a:gd name="f18" fmla="*/ f9 f0 1"/>
                <a:gd name="f19" fmla="*/ f11 f0 1"/>
                <a:gd name="f20" fmla="+- f15 0 f14"/>
                <a:gd name="f21" fmla="*/ f16 1 f2"/>
                <a:gd name="f22" fmla="*/ f17 1 f2"/>
                <a:gd name="f23" fmla="*/ f18 1 f2"/>
                <a:gd name="f24" fmla="*/ f19 1 f2"/>
                <a:gd name="f25" fmla="*/ f20 1 21600"/>
                <a:gd name="f26" fmla="+- 0 0 f21"/>
                <a:gd name="f27" fmla="+- f22 0 f1"/>
                <a:gd name="f28" fmla="+- f23 0 f1"/>
                <a:gd name="f29" fmla="+- f24 0 f1"/>
                <a:gd name="f30" fmla="*/ 3163 f25 1"/>
                <a:gd name="f31" fmla="*/ 18437 f25 1"/>
                <a:gd name="f32" fmla="*/ 10800 f25 1"/>
                <a:gd name="f33" fmla="*/ 0 f25 1"/>
                <a:gd name="f34" fmla="*/ 21600 f25 1"/>
                <a:gd name="f35" fmla="*/ f26 f0 1"/>
                <a:gd name="f36" fmla="+- f28 0 f27"/>
                <a:gd name="f37" fmla="*/ f35 1 f7"/>
                <a:gd name="f38" fmla="*/ f32 1 f25"/>
                <a:gd name="f39" fmla="*/ f33 1 f25"/>
                <a:gd name="f40" fmla="*/ f30 1 f25"/>
                <a:gd name="f41" fmla="*/ f31 1 f25"/>
                <a:gd name="f42" fmla="*/ f34 1 f25"/>
                <a:gd name="f43" fmla="+- f37 0 f1"/>
                <a:gd name="f44" fmla="*/ f40 f12 1"/>
                <a:gd name="f45" fmla="*/ f41 f12 1"/>
                <a:gd name="f46" fmla="*/ f41 f13 1"/>
                <a:gd name="f47" fmla="*/ f40 f13 1"/>
                <a:gd name="f48" fmla="*/ f38 f12 1"/>
                <a:gd name="f49" fmla="*/ f39 f13 1"/>
                <a:gd name="f50" fmla="*/ f39 f12 1"/>
                <a:gd name="f51" fmla="*/ f38 f13 1"/>
                <a:gd name="f52" fmla="*/ f42 f13 1"/>
                <a:gd name="f53" fmla="*/ f42 f12 1"/>
                <a:gd name="f54" fmla="+- f43 f1 0"/>
                <a:gd name="f55" fmla="*/ f54 f7 1"/>
                <a:gd name="f56" fmla="*/ f55 1 f0"/>
                <a:gd name="f57" fmla="+- 0 0 f56"/>
                <a:gd name="f58" fmla="+- 0 0 f57"/>
                <a:gd name="f59" fmla="*/ f58 f0 1"/>
                <a:gd name="f60" fmla="*/ f59 1 f7"/>
                <a:gd name="f61" fmla="+- f60 0 f1"/>
                <a:gd name="f62" fmla="cos 1 f61"/>
                <a:gd name="f63" fmla="sin 1 f61"/>
                <a:gd name="f64" fmla="+- 0 0 f62"/>
                <a:gd name="f65" fmla="+- 0 0 f63"/>
                <a:gd name="f66" fmla="+- 0 0 f64"/>
                <a:gd name="f67" fmla="+- 0 0 f65"/>
                <a:gd name="f68" fmla="val f66"/>
                <a:gd name="f69" fmla="val f67"/>
                <a:gd name="f70" fmla="+- 0 0 f68"/>
                <a:gd name="f71" fmla="+- 0 0 f69"/>
                <a:gd name="f72" fmla="*/ 10800 f70 1"/>
                <a:gd name="f73" fmla="*/ 10800 f71 1"/>
                <a:gd name="f74" fmla="*/ f72 f72 1"/>
                <a:gd name="f75" fmla="*/ f73 f73 1"/>
                <a:gd name="f76" fmla="+- f74 f75 0"/>
                <a:gd name="f77" fmla="sqrt f76"/>
                <a:gd name="f78" fmla="*/ f8 1 f77"/>
                <a:gd name="f79" fmla="*/ f70 f78 1"/>
                <a:gd name="f80" fmla="*/ f71 f78 1"/>
                <a:gd name="f81" fmla="+- 10800 0 f79"/>
                <a:gd name="f82" fmla="+- 10800 0 f80"/>
              </a:gdLst>
              <a:ahLst/>
              <a:cxnLst>
                <a:cxn ang="3cd4">
                  <a:pos x="hc" y="t"/>
                </a:cxn>
                <a:cxn ang="0">
                  <a:pos x="r" y="vc"/>
                </a:cxn>
                <a:cxn ang="cd4">
                  <a:pos x="hc" y="b"/>
                </a:cxn>
                <a:cxn ang="cd2">
                  <a:pos x="l" y="vc"/>
                </a:cxn>
                <a:cxn ang="f29">
                  <a:pos x="f48" y="f49"/>
                </a:cxn>
                <a:cxn ang="f29">
                  <a:pos x="f44" y="f47"/>
                </a:cxn>
                <a:cxn ang="f29">
                  <a:pos x="f50" y="f51"/>
                </a:cxn>
                <a:cxn ang="f29">
                  <a:pos x="f44" y="f46"/>
                </a:cxn>
                <a:cxn ang="f29">
                  <a:pos x="f48" y="f52"/>
                </a:cxn>
                <a:cxn ang="f29">
                  <a:pos x="f45" y="f46"/>
                </a:cxn>
                <a:cxn ang="f29">
                  <a:pos x="f53" y="f51"/>
                </a:cxn>
                <a:cxn ang="f29">
                  <a:pos x="f45" y="f47"/>
                </a:cxn>
              </a:cxnLst>
              <a:rect l="f44" t="f47" r="f45" b="f46"/>
              <a:pathLst>
                <a:path w="21600" h="21600">
                  <a:moveTo>
                    <a:pt x="f81" y="f82"/>
                  </a:moveTo>
                  <a:arcTo wR="f10" hR="f10" stAng="f27" swAng="f36"/>
                  <a:close/>
                </a:path>
              </a:pathLst>
            </a:custGeom>
            <a:solidFill>
              <a:srgbClr val="FFFF00"/>
            </a:solidFill>
            <a:ln w="9363">
              <a:solidFill>
                <a:srgbClr val="000000"/>
              </a:solidFill>
              <a:prstDash val="solid"/>
              <a:miter/>
            </a:ln>
          </p:spPr>
          <p:txBody>
            <a:bodyPr vert="horz" wrap="none" lIns="90004" tIns="46798" rIns="90004" bIns="46798" anchor="ctr" anchorCtr="0" compatLnSpc="0"/>
            <a:lstStyle/>
            <a:p>
              <a:pPr hangingPunct="0">
                <a:defRPr sz="1800" b="0" i="0" u="none" strike="noStrike" kern="0" cap="none" spc="0" baseline="0">
                  <a:solidFill>
                    <a:srgbClr val="000000"/>
                  </a:solidFill>
                  <a:uFillTx/>
                </a:defRPr>
              </a:pPr>
              <a:endParaRPr lang="de-DE" sz="2400" dirty="0">
                <a:solidFill>
                  <a:srgbClr val="000000"/>
                </a:solidFill>
                <a:latin typeface="Calibri" panose="020F0502020204030204" pitchFamily="34" charset="0"/>
                <a:ea typeface="Lucida Sans Unicode" pitchFamily="2"/>
                <a:cs typeface="Tahoma" pitchFamily="2"/>
              </a:endParaRPr>
            </a:p>
          </p:txBody>
        </p:sp>
        <p:sp>
          <p:nvSpPr>
            <p:cNvPr id="32" name="Text Box 24"/>
            <p:cNvSpPr/>
            <p:nvPr/>
          </p:nvSpPr>
          <p:spPr>
            <a:xfrm>
              <a:off x="2323801" y="3929039"/>
              <a:ext cx="498238" cy="47019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hangingPunct="0">
                <a:spcBef>
                  <a:spcPts val="1125"/>
                </a:spcBef>
                <a:defRPr sz="1800" b="0" i="0" u="none" strike="noStrike" kern="0" cap="none" spc="0" baseline="0">
                  <a:solidFill>
                    <a:srgbClr val="000000"/>
                  </a:solidFill>
                  <a:uFillTx/>
                </a:defRPr>
              </a:pPr>
              <a:r>
                <a:rPr lang="de-DE" sz="2400" dirty="0">
                  <a:solidFill>
                    <a:srgbClr val="000000"/>
                  </a:solidFill>
                  <a:latin typeface="Calibri" panose="020F0502020204030204" pitchFamily="34" charset="0"/>
                  <a:ea typeface="Lucida Sans Unicode" pitchFamily="2"/>
                  <a:cs typeface="Tahoma" pitchFamily="2"/>
                </a:rPr>
                <a:t>1.</a:t>
              </a:r>
            </a:p>
          </p:txBody>
        </p:sp>
      </p:grpSp>
      <p:grpSp>
        <p:nvGrpSpPr>
          <p:cNvPr id="33" name="Group 25"/>
          <p:cNvGrpSpPr/>
          <p:nvPr/>
        </p:nvGrpSpPr>
        <p:grpSpPr>
          <a:xfrm>
            <a:off x="3745104" y="1952103"/>
            <a:ext cx="497881" cy="486009"/>
            <a:chOff x="3468602" y="2084402"/>
            <a:chExt cx="497881" cy="486009"/>
          </a:xfrm>
        </p:grpSpPr>
        <p:sp>
          <p:nvSpPr>
            <p:cNvPr id="34" name="Oval 26"/>
            <p:cNvSpPr/>
            <p:nvPr/>
          </p:nvSpPr>
          <p:spPr>
            <a:xfrm>
              <a:off x="3479758" y="2084402"/>
              <a:ext cx="415795" cy="437759"/>
            </a:xfrm>
            <a:custGeom>
              <a:avLst/>
              <a:gdLst>
                <a:gd name="f0" fmla="val 10800000"/>
                <a:gd name="f1" fmla="val 5400000"/>
                <a:gd name="f2" fmla="val 180"/>
                <a:gd name="f3" fmla="val w"/>
                <a:gd name="f4" fmla="val h"/>
                <a:gd name="f5" fmla="val 0"/>
                <a:gd name="f6" fmla="val 21600"/>
                <a:gd name="f7" fmla="*/ 5419351 1 1725033"/>
                <a:gd name="f8" fmla="*/ 10800 10800 1"/>
                <a:gd name="f9" fmla="+- 0 0 360"/>
                <a:gd name="f10" fmla="val 10800"/>
                <a:gd name="f11" fmla="+- 0 0 0"/>
                <a:gd name="f12" fmla="*/ f3 1 21600"/>
                <a:gd name="f13" fmla="*/ f4 1 21600"/>
                <a:gd name="f14" fmla="val f5"/>
                <a:gd name="f15" fmla="val f6"/>
                <a:gd name="f16" fmla="*/ 0 f7 1"/>
                <a:gd name="f17" fmla="*/ f5 f0 1"/>
                <a:gd name="f18" fmla="*/ f9 f0 1"/>
                <a:gd name="f19" fmla="*/ f11 f0 1"/>
                <a:gd name="f20" fmla="+- f15 0 f14"/>
                <a:gd name="f21" fmla="*/ f16 1 f2"/>
                <a:gd name="f22" fmla="*/ f17 1 f2"/>
                <a:gd name="f23" fmla="*/ f18 1 f2"/>
                <a:gd name="f24" fmla="*/ f19 1 f2"/>
                <a:gd name="f25" fmla="*/ f20 1 21600"/>
                <a:gd name="f26" fmla="+- 0 0 f21"/>
                <a:gd name="f27" fmla="+- f22 0 f1"/>
                <a:gd name="f28" fmla="+- f23 0 f1"/>
                <a:gd name="f29" fmla="+- f24 0 f1"/>
                <a:gd name="f30" fmla="*/ 3163 f25 1"/>
                <a:gd name="f31" fmla="*/ 18437 f25 1"/>
                <a:gd name="f32" fmla="*/ 10800 f25 1"/>
                <a:gd name="f33" fmla="*/ 0 f25 1"/>
                <a:gd name="f34" fmla="*/ 21600 f25 1"/>
                <a:gd name="f35" fmla="*/ f26 f0 1"/>
                <a:gd name="f36" fmla="+- f28 0 f27"/>
                <a:gd name="f37" fmla="*/ f35 1 f7"/>
                <a:gd name="f38" fmla="*/ f32 1 f25"/>
                <a:gd name="f39" fmla="*/ f33 1 f25"/>
                <a:gd name="f40" fmla="*/ f30 1 f25"/>
                <a:gd name="f41" fmla="*/ f31 1 f25"/>
                <a:gd name="f42" fmla="*/ f34 1 f25"/>
                <a:gd name="f43" fmla="+- f37 0 f1"/>
                <a:gd name="f44" fmla="*/ f40 f12 1"/>
                <a:gd name="f45" fmla="*/ f41 f12 1"/>
                <a:gd name="f46" fmla="*/ f41 f13 1"/>
                <a:gd name="f47" fmla="*/ f40 f13 1"/>
                <a:gd name="f48" fmla="*/ f38 f12 1"/>
                <a:gd name="f49" fmla="*/ f39 f13 1"/>
                <a:gd name="f50" fmla="*/ f39 f12 1"/>
                <a:gd name="f51" fmla="*/ f38 f13 1"/>
                <a:gd name="f52" fmla="*/ f42 f13 1"/>
                <a:gd name="f53" fmla="*/ f42 f12 1"/>
                <a:gd name="f54" fmla="+- f43 f1 0"/>
                <a:gd name="f55" fmla="*/ f54 f7 1"/>
                <a:gd name="f56" fmla="*/ f55 1 f0"/>
                <a:gd name="f57" fmla="+- 0 0 f56"/>
                <a:gd name="f58" fmla="+- 0 0 f57"/>
                <a:gd name="f59" fmla="*/ f58 f0 1"/>
                <a:gd name="f60" fmla="*/ f59 1 f7"/>
                <a:gd name="f61" fmla="+- f60 0 f1"/>
                <a:gd name="f62" fmla="cos 1 f61"/>
                <a:gd name="f63" fmla="sin 1 f61"/>
                <a:gd name="f64" fmla="+- 0 0 f62"/>
                <a:gd name="f65" fmla="+- 0 0 f63"/>
                <a:gd name="f66" fmla="+- 0 0 f64"/>
                <a:gd name="f67" fmla="+- 0 0 f65"/>
                <a:gd name="f68" fmla="val f66"/>
                <a:gd name="f69" fmla="val f67"/>
                <a:gd name="f70" fmla="+- 0 0 f68"/>
                <a:gd name="f71" fmla="+- 0 0 f69"/>
                <a:gd name="f72" fmla="*/ 10800 f70 1"/>
                <a:gd name="f73" fmla="*/ 10800 f71 1"/>
                <a:gd name="f74" fmla="*/ f72 f72 1"/>
                <a:gd name="f75" fmla="*/ f73 f73 1"/>
                <a:gd name="f76" fmla="+- f74 f75 0"/>
                <a:gd name="f77" fmla="sqrt f76"/>
                <a:gd name="f78" fmla="*/ f8 1 f77"/>
                <a:gd name="f79" fmla="*/ f70 f78 1"/>
                <a:gd name="f80" fmla="*/ f71 f78 1"/>
                <a:gd name="f81" fmla="+- 10800 0 f79"/>
                <a:gd name="f82" fmla="+- 10800 0 f80"/>
              </a:gdLst>
              <a:ahLst/>
              <a:cxnLst>
                <a:cxn ang="3cd4">
                  <a:pos x="hc" y="t"/>
                </a:cxn>
                <a:cxn ang="0">
                  <a:pos x="r" y="vc"/>
                </a:cxn>
                <a:cxn ang="cd4">
                  <a:pos x="hc" y="b"/>
                </a:cxn>
                <a:cxn ang="cd2">
                  <a:pos x="l" y="vc"/>
                </a:cxn>
                <a:cxn ang="f29">
                  <a:pos x="f48" y="f49"/>
                </a:cxn>
                <a:cxn ang="f29">
                  <a:pos x="f44" y="f47"/>
                </a:cxn>
                <a:cxn ang="f29">
                  <a:pos x="f50" y="f51"/>
                </a:cxn>
                <a:cxn ang="f29">
                  <a:pos x="f44" y="f46"/>
                </a:cxn>
                <a:cxn ang="f29">
                  <a:pos x="f48" y="f52"/>
                </a:cxn>
                <a:cxn ang="f29">
                  <a:pos x="f45" y="f46"/>
                </a:cxn>
                <a:cxn ang="f29">
                  <a:pos x="f53" y="f51"/>
                </a:cxn>
                <a:cxn ang="f29">
                  <a:pos x="f45" y="f47"/>
                </a:cxn>
              </a:cxnLst>
              <a:rect l="f44" t="f47" r="f45" b="f46"/>
              <a:pathLst>
                <a:path w="21600" h="21600">
                  <a:moveTo>
                    <a:pt x="f81" y="f82"/>
                  </a:moveTo>
                  <a:arcTo wR="f10" hR="f10" stAng="f27" swAng="f36"/>
                  <a:close/>
                </a:path>
              </a:pathLst>
            </a:custGeom>
            <a:solidFill>
              <a:srgbClr val="FFFF00"/>
            </a:solidFill>
            <a:ln w="9363">
              <a:solidFill>
                <a:srgbClr val="000000"/>
              </a:solidFill>
              <a:prstDash val="solid"/>
              <a:miter/>
            </a:ln>
          </p:spPr>
          <p:txBody>
            <a:bodyPr vert="horz" wrap="none" lIns="90004" tIns="46798" rIns="90004" bIns="46798" anchor="ctr" anchorCtr="0" compatLnSpc="0"/>
            <a:lstStyle/>
            <a:p>
              <a:pPr hangingPunct="0">
                <a:defRPr sz="1800" b="0" i="0" u="none" strike="noStrike" kern="0" cap="none" spc="0" baseline="0">
                  <a:solidFill>
                    <a:srgbClr val="000000"/>
                  </a:solidFill>
                  <a:uFillTx/>
                </a:defRPr>
              </a:pPr>
              <a:endParaRPr lang="de-DE" sz="2400" dirty="0">
                <a:solidFill>
                  <a:srgbClr val="000000"/>
                </a:solidFill>
                <a:latin typeface="Calibri" panose="020F0502020204030204" pitchFamily="34" charset="0"/>
                <a:ea typeface="Lucida Sans Unicode" pitchFamily="2"/>
                <a:cs typeface="Tahoma" pitchFamily="2"/>
              </a:endParaRPr>
            </a:p>
          </p:txBody>
        </p:sp>
        <p:sp>
          <p:nvSpPr>
            <p:cNvPr id="35" name="Text Box 27"/>
            <p:cNvSpPr/>
            <p:nvPr/>
          </p:nvSpPr>
          <p:spPr>
            <a:xfrm>
              <a:off x="3468602" y="2100221"/>
              <a:ext cx="497881" cy="47019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hangingPunct="0">
                <a:spcBef>
                  <a:spcPts val="1125"/>
                </a:spcBef>
                <a:defRPr sz="1800" b="0" i="0" u="none" strike="noStrike" kern="0" cap="none" spc="0" baseline="0">
                  <a:solidFill>
                    <a:srgbClr val="000000"/>
                  </a:solidFill>
                  <a:uFillTx/>
                </a:defRPr>
              </a:pPr>
              <a:r>
                <a:rPr lang="de-DE" sz="2400" dirty="0">
                  <a:solidFill>
                    <a:srgbClr val="000000"/>
                  </a:solidFill>
                  <a:latin typeface="Calibri" panose="020F0502020204030204" pitchFamily="34" charset="0"/>
                  <a:ea typeface="Lucida Sans Unicode" pitchFamily="2"/>
                  <a:cs typeface="Tahoma" pitchFamily="2"/>
                </a:rPr>
                <a:t>2.</a:t>
              </a:r>
            </a:p>
          </p:txBody>
        </p:sp>
      </p:grpSp>
      <p:sp>
        <p:nvSpPr>
          <p:cNvPr id="36" name="Geschweifte Klammer links 22"/>
          <p:cNvSpPr/>
          <p:nvPr/>
        </p:nvSpPr>
        <p:spPr>
          <a:xfrm flipH="1">
            <a:off x="4276461" y="1796583"/>
            <a:ext cx="214198" cy="500039"/>
          </a:xfrm>
          <a:custGeom>
            <a:avLst>
              <a:gd name="f0" fmla="val 771"/>
              <a:gd name="f1" fmla="val 10800"/>
            </a:avLst>
            <a:gdLst>
              <a:gd name="f2" fmla="val 10800000"/>
              <a:gd name="f3" fmla="val 5400000"/>
              <a:gd name="f4" fmla="val 180"/>
              <a:gd name="f5" fmla="val w"/>
              <a:gd name="f6" fmla="val h"/>
              <a:gd name="f7" fmla="val 0"/>
              <a:gd name="f8" fmla="val 21600"/>
              <a:gd name="f9" fmla="val 5400"/>
              <a:gd name="f10" fmla="val 16200"/>
              <a:gd name="f11" fmla="val 10800"/>
              <a:gd name="f12" fmla="val -2147483647"/>
              <a:gd name="f13" fmla="val 2147483647"/>
              <a:gd name="f14" fmla="+- 0 0 0"/>
              <a:gd name="f15" fmla="*/ f5 1 21600"/>
              <a:gd name="f16" fmla="*/ f6 1 21600"/>
              <a:gd name="f17" fmla="val f7"/>
              <a:gd name="f18" fmla="val f8"/>
              <a:gd name="f19" fmla="pin 0 f0 5400"/>
              <a:gd name="f20" fmla="pin 0 f1 21600"/>
              <a:gd name="f21" fmla="*/ f14 f2 1"/>
              <a:gd name="f22" fmla="+- f18 0 f17"/>
              <a:gd name="f23" fmla="val f19"/>
              <a:gd name="f24" fmla="val f20"/>
              <a:gd name="f25" fmla="*/ f19 f16 1"/>
              <a:gd name="f26" fmla="*/ 0 f15 1"/>
              <a:gd name="f27" fmla="*/ f20 f16 1"/>
              <a:gd name="f28" fmla="*/ f21 1 f4"/>
              <a:gd name="f29" fmla="*/ f22 1 21600"/>
              <a:gd name="f30" fmla="*/ f23 1 2"/>
              <a:gd name="f31" fmla="+- 21600 0 f23"/>
              <a:gd name="f32" fmla="*/ f23 10000 1"/>
              <a:gd name="f33" fmla="+- f24 0 f23"/>
              <a:gd name="f34" fmla="+- f24 f23 0"/>
              <a:gd name="f35" fmla="+- f28 0 f3"/>
              <a:gd name="f36" fmla="*/ 10800 f29 1"/>
              <a:gd name="f37" fmla="*/ 13800 f29 1"/>
              <a:gd name="f38" fmla="*/ 21600 f29 1"/>
              <a:gd name="f39" fmla="*/ 0 f29 1"/>
              <a:gd name="f40" fmla="+- f24 0 f30"/>
              <a:gd name="f41" fmla="+- f24 f30 0"/>
              <a:gd name="f42" fmla="+- 21600 0 f30"/>
              <a:gd name="f43" fmla="*/ f32 1 31953"/>
              <a:gd name="f44" fmla="+- 21600 0 f43"/>
              <a:gd name="f45" fmla="*/ f36 1 f29"/>
              <a:gd name="f46" fmla="*/ f38 1 f29"/>
              <a:gd name="f47" fmla="*/ f39 1 f29"/>
              <a:gd name="f48" fmla="*/ f37 1 f29"/>
              <a:gd name="f49" fmla="*/ f43 f16 1"/>
              <a:gd name="f50" fmla="*/ f45 f15 1"/>
              <a:gd name="f51" fmla="*/ f48 f15 1"/>
              <a:gd name="f52" fmla="*/ f46 f15 1"/>
              <a:gd name="f53" fmla="*/ f44 f16 1"/>
              <a:gd name="f54" fmla="*/ f47 f16 1"/>
              <a:gd name="f55" fmla="*/ f47 f15 1"/>
              <a:gd name="f56" fmla="*/ f45 f16 1"/>
              <a:gd name="f57" fmla="*/ f46 f16 1"/>
            </a:gdLst>
            <a:ahLst>
              <a:ahXY gdRefY="f0" minY="f7" maxY="f9">
                <a:pos x="f50" y="f25"/>
              </a:ahXY>
              <a:ahXY gdRefY="f1" minY="f7" maxY="f8">
                <a:pos x="f26" y="f27"/>
              </a:ahXY>
            </a:ahLst>
            <a:cxnLst>
              <a:cxn ang="3cd4">
                <a:pos x="hc" y="t"/>
              </a:cxn>
              <a:cxn ang="0">
                <a:pos x="r" y="vc"/>
              </a:cxn>
              <a:cxn ang="cd4">
                <a:pos x="hc" y="b"/>
              </a:cxn>
              <a:cxn ang="cd2">
                <a:pos x="l" y="vc"/>
              </a:cxn>
              <a:cxn ang="f35">
                <a:pos x="f52" y="f54"/>
              </a:cxn>
              <a:cxn ang="f35">
                <a:pos x="f55" y="f56"/>
              </a:cxn>
              <a:cxn ang="f35">
                <a:pos x="f52" y="f57"/>
              </a:cxn>
            </a:cxnLst>
            <a:rect l="f51" t="f49" r="f52" b="f53"/>
            <a:pathLst>
              <a:path w="21600" h="21600">
                <a:moveTo>
                  <a:pt x="f8" y="f7"/>
                </a:moveTo>
                <a:cubicBezTo>
                  <a:pt x="f10" y="f7"/>
                  <a:pt x="f11" y="f30"/>
                  <a:pt x="f11" y="f23"/>
                </a:cubicBezTo>
                <a:lnTo>
                  <a:pt x="f11" y="f33"/>
                </a:lnTo>
                <a:cubicBezTo>
                  <a:pt x="f11" y="f40"/>
                  <a:pt x="f9" y="f24"/>
                  <a:pt x="f7" y="f24"/>
                </a:cubicBezTo>
                <a:cubicBezTo>
                  <a:pt x="f9" y="f24"/>
                  <a:pt x="f11" y="f41"/>
                  <a:pt x="f11" y="f34"/>
                </a:cubicBezTo>
                <a:lnTo>
                  <a:pt x="f11" y="f31"/>
                </a:lnTo>
                <a:cubicBezTo>
                  <a:pt x="f11" y="f42"/>
                  <a:pt x="f10" y="f8"/>
                  <a:pt x="f8" y="f8"/>
                </a:cubicBezTo>
              </a:path>
            </a:pathLst>
          </a:custGeom>
          <a:noFill/>
          <a:ln w="9363">
            <a:solidFill>
              <a:srgbClr val="003399"/>
            </a:solidFill>
            <a:prstDash val="solid"/>
            <a:miter/>
          </a:ln>
        </p:spPr>
        <p:txBody>
          <a:bodyPr vert="horz" wrap="square" lIns="90004" tIns="46798" rIns="90004" bIns="46798" anchor="t" anchorCtr="0" compatLnSpc="0"/>
          <a:lstStyle/>
          <a:p>
            <a:pPr hangingPunct="0">
              <a:defRPr sz="1800" b="0" i="0" u="none" strike="noStrike" kern="0" cap="none" spc="0" baseline="0">
                <a:solidFill>
                  <a:srgbClr val="000000"/>
                </a:solidFill>
                <a:uFillTx/>
              </a:defRPr>
            </a:pPr>
            <a:endParaRPr lang="de-DE" sz="2400" dirty="0">
              <a:solidFill>
                <a:srgbClr val="000000"/>
              </a:solidFill>
              <a:latin typeface="Calibri" panose="020F0502020204030204" pitchFamily="34" charset="0"/>
              <a:ea typeface="Lucida Sans Unicode" pitchFamily="2"/>
              <a:cs typeface="Tahoma" pitchFamily="2"/>
            </a:endParaRPr>
          </a:p>
        </p:txBody>
      </p:sp>
      <p:sp>
        <p:nvSpPr>
          <p:cNvPr id="37" name="Gerade Verbindung 25"/>
          <p:cNvSpPr/>
          <p:nvPr/>
        </p:nvSpPr>
        <p:spPr>
          <a:xfrm flipH="1">
            <a:off x="3529105" y="2325060"/>
            <a:ext cx="287277" cy="211464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363">
            <a:solidFill>
              <a:srgbClr val="003399"/>
            </a:solidFill>
            <a:prstDash val="solid"/>
            <a:miter/>
          </a:ln>
        </p:spPr>
        <p:txBody>
          <a:bodyPr vert="horz" wrap="square" lIns="90004" tIns="46798" rIns="90004" bIns="46798" anchor="t" anchorCtr="0" compatLnSpc="0"/>
          <a:lstStyle/>
          <a:p>
            <a:pPr hangingPunct="0">
              <a:defRPr sz="1800" b="0" i="0" u="none" strike="noStrike" kern="0" cap="none" spc="0" baseline="0">
                <a:solidFill>
                  <a:srgbClr val="000000"/>
                </a:solidFill>
                <a:uFillTx/>
              </a:defRPr>
            </a:pPr>
            <a:endParaRPr lang="de-DE" sz="2400" dirty="0">
              <a:solidFill>
                <a:srgbClr val="000000"/>
              </a:solidFill>
              <a:latin typeface="Calibri" panose="020F0502020204030204" pitchFamily="34" charset="0"/>
              <a:ea typeface="Lucida Sans Unicode" pitchFamily="2"/>
              <a:cs typeface="Tahoma" pitchFamily="2"/>
            </a:endParaRPr>
          </a:p>
        </p:txBody>
      </p:sp>
      <p:sp>
        <p:nvSpPr>
          <p:cNvPr id="38" name="Gerade Verbindung 29"/>
          <p:cNvSpPr/>
          <p:nvPr/>
        </p:nvSpPr>
        <p:spPr>
          <a:xfrm flipH="1">
            <a:off x="4052544" y="2305986"/>
            <a:ext cx="80997" cy="211464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363">
            <a:solidFill>
              <a:srgbClr val="003399"/>
            </a:solidFill>
            <a:prstDash val="solid"/>
            <a:miter/>
          </a:ln>
        </p:spPr>
        <p:txBody>
          <a:bodyPr vert="horz" wrap="square" lIns="90004" tIns="46798" rIns="90004" bIns="46798" anchor="t" anchorCtr="0" compatLnSpc="0"/>
          <a:lstStyle/>
          <a:p>
            <a:pPr hangingPunct="0">
              <a:defRPr sz="1800" b="0" i="0" u="none" strike="noStrike" kern="0" cap="none" spc="0" baseline="0">
                <a:solidFill>
                  <a:srgbClr val="000000"/>
                </a:solidFill>
                <a:uFillTx/>
              </a:defRPr>
            </a:pPr>
            <a:endParaRPr lang="de-DE" sz="2400" dirty="0">
              <a:solidFill>
                <a:srgbClr val="000000"/>
              </a:solidFill>
              <a:latin typeface="Calibri" panose="020F0502020204030204" pitchFamily="34" charset="0"/>
              <a:ea typeface="Lucida Sans Unicode" pitchFamily="2"/>
              <a:cs typeface="Tahoma" pitchFamily="2"/>
            </a:endParaRPr>
          </a:p>
        </p:txBody>
      </p:sp>
      <p:sp>
        <p:nvSpPr>
          <p:cNvPr id="39" name="Textfeld 26"/>
          <p:cNvSpPr/>
          <p:nvPr/>
        </p:nvSpPr>
        <p:spPr>
          <a:xfrm>
            <a:off x="4457897" y="1867860"/>
            <a:ext cx="1000079" cy="47019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hangingPunct="0">
              <a:defRPr sz="1800" b="0" i="0" u="none" strike="noStrike" kern="0" cap="none" spc="0" baseline="0">
                <a:solidFill>
                  <a:srgbClr val="000000"/>
                </a:solidFill>
                <a:uFillTx/>
              </a:defRPr>
            </a:pPr>
            <a:r>
              <a:rPr lang="de-DE" sz="2400" dirty="0">
                <a:solidFill>
                  <a:srgbClr val="000000"/>
                </a:solidFill>
                <a:effectLst>
                  <a:outerShdw dist="17962" dir="2700000">
                    <a:srgbClr val="000000"/>
                  </a:outerShdw>
                </a:effectLst>
                <a:latin typeface="Calibri" panose="020F0502020204030204" pitchFamily="34" charset="0"/>
                <a:ea typeface="Lucida Sans Unicode" pitchFamily="2"/>
                <a:cs typeface="Tahoma" pitchFamily="2"/>
              </a:rPr>
              <a:t>1-3m</a:t>
            </a:r>
          </a:p>
        </p:txBody>
      </p:sp>
      <p:sp>
        <p:nvSpPr>
          <p:cNvPr id="3" name="Textfeld 2"/>
          <p:cNvSpPr txBox="1"/>
          <p:nvPr/>
        </p:nvSpPr>
        <p:spPr>
          <a:xfrm>
            <a:off x="5735960" y="1861935"/>
            <a:ext cx="4608512" cy="2031325"/>
          </a:xfrm>
          <a:prstGeom prst="rect">
            <a:avLst/>
          </a:prstGeom>
          <a:noFill/>
        </p:spPr>
        <p:txBody>
          <a:bodyPr wrap="square" rtlCol="0">
            <a:spAutoFit/>
          </a:bodyPr>
          <a:lstStyle/>
          <a:p>
            <a:r>
              <a:rPr lang="de-DE" dirty="0"/>
              <a:t>SR         :</a:t>
            </a:r>
          </a:p>
          <a:p>
            <a:pPr marL="342900" indent="-342900">
              <a:buFontTx/>
              <a:buChar char="-"/>
            </a:pPr>
            <a:r>
              <a:rPr lang="de-DE" dirty="0"/>
              <a:t>Herauslaufen der Verteidiger</a:t>
            </a:r>
          </a:p>
          <a:p>
            <a:pPr marL="342900" indent="-342900">
              <a:buFontTx/>
              <a:buChar char="-"/>
            </a:pPr>
            <a:r>
              <a:rPr lang="de-DE" dirty="0"/>
              <a:t>Hereingabe des Balles</a:t>
            </a:r>
          </a:p>
          <a:p>
            <a:pPr marL="342900" indent="-342900">
              <a:buFontTx/>
              <a:buChar char="-"/>
            </a:pPr>
            <a:r>
              <a:rPr lang="de-DE" dirty="0"/>
              <a:t>Überschreiten der Grundlinie</a:t>
            </a:r>
          </a:p>
          <a:p>
            <a:pPr marL="342900" indent="-342900">
              <a:buFontTx/>
              <a:buChar char="-"/>
            </a:pPr>
            <a:r>
              <a:rPr lang="de-DE" dirty="0"/>
              <a:t>Allg. Verstöße im Schusskreis</a:t>
            </a:r>
          </a:p>
          <a:p>
            <a:r>
              <a:rPr lang="de-DE" dirty="0"/>
              <a:t>     Stellung:  ca. 2m von der                                                </a:t>
            </a:r>
            <a:r>
              <a:rPr lang="de-DE" dirty="0">
                <a:solidFill>
                  <a:schemeClr val="bg1"/>
                </a:solidFill>
              </a:rPr>
              <a:t>.</a:t>
            </a:r>
            <a:r>
              <a:rPr lang="de-DE" dirty="0"/>
              <a:t>    Grundlinie entfernt.</a:t>
            </a:r>
          </a:p>
        </p:txBody>
      </p:sp>
      <p:grpSp>
        <p:nvGrpSpPr>
          <p:cNvPr id="40" name="Group 22"/>
          <p:cNvGrpSpPr/>
          <p:nvPr/>
        </p:nvGrpSpPr>
        <p:grpSpPr>
          <a:xfrm>
            <a:off x="6237744" y="1790288"/>
            <a:ext cx="498238" cy="470190"/>
            <a:chOff x="8153284" y="1905115"/>
            <a:chExt cx="498238" cy="470190"/>
          </a:xfrm>
        </p:grpSpPr>
        <p:sp>
          <p:nvSpPr>
            <p:cNvPr id="41" name="Oval 23"/>
            <p:cNvSpPr/>
            <p:nvPr/>
          </p:nvSpPr>
          <p:spPr>
            <a:xfrm>
              <a:off x="8153284" y="1905115"/>
              <a:ext cx="416161" cy="437759"/>
            </a:xfrm>
            <a:custGeom>
              <a:avLst/>
              <a:gdLst>
                <a:gd name="f0" fmla="val 10800000"/>
                <a:gd name="f1" fmla="val 5400000"/>
                <a:gd name="f2" fmla="val 180"/>
                <a:gd name="f3" fmla="val w"/>
                <a:gd name="f4" fmla="val h"/>
                <a:gd name="f5" fmla="val 0"/>
                <a:gd name="f6" fmla="val 21600"/>
                <a:gd name="f7" fmla="*/ 5419351 1 1725033"/>
                <a:gd name="f8" fmla="*/ 10800 10800 1"/>
                <a:gd name="f9" fmla="+- 0 0 360"/>
                <a:gd name="f10" fmla="val 10800"/>
                <a:gd name="f11" fmla="+- 0 0 0"/>
                <a:gd name="f12" fmla="*/ f3 1 21600"/>
                <a:gd name="f13" fmla="*/ f4 1 21600"/>
                <a:gd name="f14" fmla="val f5"/>
                <a:gd name="f15" fmla="val f6"/>
                <a:gd name="f16" fmla="*/ 0 f7 1"/>
                <a:gd name="f17" fmla="*/ f5 f0 1"/>
                <a:gd name="f18" fmla="*/ f9 f0 1"/>
                <a:gd name="f19" fmla="*/ f11 f0 1"/>
                <a:gd name="f20" fmla="+- f15 0 f14"/>
                <a:gd name="f21" fmla="*/ f16 1 f2"/>
                <a:gd name="f22" fmla="*/ f17 1 f2"/>
                <a:gd name="f23" fmla="*/ f18 1 f2"/>
                <a:gd name="f24" fmla="*/ f19 1 f2"/>
                <a:gd name="f25" fmla="*/ f20 1 21600"/>
                <a:gd name="f26" fmla="+- 0 0 f21"/>
                <a:gd name="f27" fmla="+- f22 0 f1"/>
                <a:gd name="f28" fmla="+- f23 0 f1"/>
                <a:gd name="f29" fmla="+- f24 0 f1"/>
                <a:gd name="f30" fmla="*/ 3163 f25 1"/>
                <a:gd name="f31" fmla="*/ 18437 f25 1"/>
                <a:gd name="f32" fmla="*/ 10800 f25 1"/>
                <a:gd name="f33" fmla="*/ 0 f25 1"/>
                <a:gd name="f34" fmla="*/ 21600 f25 1"/>
                <a:gd name="f35" fmla="*/ f26 f0 1"/>
                <a:gd name="f36" fmla="+- f28 0 f27"/>
                <a:gd name="f37" fmla="*/ f35 1 f7"/>
                <a:gd name="f38" fmla="*/ f32 1 f25"/>
                <a:gd name="f39" fmla="*/ f33 1 f25"/>
                <a:gd name="f40" fmla="*/ f30 1 f25"/>
                <a:gd name="f41" fmla="*/ f31 1 f25"/>
                <a:gd name="f42" fmla="*/ f34 1 f25"/>
                <a:gd name="f43" fmla="+- f37 0 f1"/>
                <a:gd name="f44" fmla="*/ f40 f12 1"/>
                <a:gd name="f45" fmla="*/ f41 f12 1"/>
                <a:gd name="f46" fmla="*/ f41 f13 1"/>
                <a:gd name="f47" fmla="*/ f40 f13 1"/>
                <a:gd name="f48" fmla="*/ f38 f12 1"/>
                <a:gd name="f49" fmla="*/ f39 f13 1"/>
                <a:gd name="f50" fmla="*/ f39 f12 1"/>
                <a:gd name="f51" fmla="*/ f38 f13 1"/>
                <a:gd name="f52" fmla="*/ f42 f13 1"/>
                <a:gd name="f53" fmla="*/ f42 f12 1"/>
                <a:gd name="f54" fmla="+- f43 f1 0"/>
                <a:gd name="f55" fmla="*/ f54 f7 1"/>
                <a:gd name="f56" fmla="*/ f55 1 f0"/>
                <a:gd name="f57" fmla="+- 0 0 f56"/>
                <a:gd name="f58" fmla="+- 0 0 f57"/>
                <a:gd name="f59" fmla="*/ f58 f0 1"/>
                <a:gd name="f60" fmla="*/ f59 1 f7"/>
                <a:gd name="f61" fmla="+- f60 0 f1"/>
                <a:gd name="f62" fmla="cos 1 f61"/>
                <a:gd name="f63" fmla="sin 1 f61"/>
                <a:gd name="f64" fmla="+- 0 0 f62"/>
                <a:gd name="f65" fmla="+- 0 0 f63"/>
                <a:gd name="f66" fmla="+- 0 0 f64"/>
                <a:gd name="f67" fmla="+- 0 0 f65"/>
                <a:gd name="f68" fmla="val f66"/>
                <a:gd name="f69" fmla="val f67"/>
                <a:gd name="f70" fmla="+- 0 0 f68"/>
                <a:gd name="f71" fmla="+- 0 0 f69"/>
                <a:gd name="f72" fmla="*/ 10800 f70 1"/>
                <a:gd name="f73" fmla="*/ 10800 f71 1"/>
                <a:gd name="f74" fmla="*/ f72 f72 1"/>
                <a:gd name="f75" fmla="*/ f73 f73 1"/>
                <a:gd name="f76" fmla="+- f74 f75 0"/>
                <a:gd name="f77" fmla="sqrt f76"/>
                <a:gd name="f78" fmla="*/ f8 1 f77"/>
                <a:gd name="f79" fmla="*/ f70 f78 1"/>
                <a:gd name="f80" fmla="*/ f71 f78 1"/>
                <a:gd name="f81" fmla="+- 10800 0 f79"/>
                <a:gd name="f82" fmla="+- 10800 0 f80"/>
              </a:gdLst>
              <a:ahLst/>
              <a:cxnLst>
                <a:cxn ang="3cd4">
                  <a:pos x="hc" y="t"/>
                </a:cxn>
                <a:cxn ang="0">
                  <a:pos x="r" y="vc"/>
                </a:cxn>
                <a:cxn ang="cd4">
                  <a:pos x="hc" y="b"/>
                </a:cxn>
                <a:cxn ang="cd2">
                  <a:pos x="l" y="vc"/>
                </a:cxn>
                <a:cxn ang="f29">
                  <a:pos x="f48" y="f49"/>
                </a:cxn>
                <a:cxn ang="f29">
                  <a:pos x="f44" y="f47"/>
                </a:cxn>
                <a:cxn ang="f29">
                  <a:pos x="f50" y="f51"/>
                </a:cxn>
                <a:cxn ang="f29">
                  <a:pos x="f44" y="f46"/>
                </a:cxn>
                <a:cxn ang="f29">
                  <a:pos x="f48" y="f52"/>
                </a:cxn>
                <a:cxn ang="f29">
                  <a:pos x="f45" y="f46"/>
                </a:cxn>
                <a:cxn ang="f29">
                  <a:pos x="f53" y="f51"/>
                </a:cxn>
                <a:cxn ang="f29">
                  <a:pos x="f45" y="f47"/>
                </a:cxn>
              </a:cxnLst>
              <a:rect l="f44" t="f47" r="f45" b="f46"/>
              <a:pathLst>
                <a:path w="21600" h="21600">
                  <a:moveTo>
                    <a:pt x="f81" y="f82"/>
                  </a:moveTo>
                  <a:arcTo wR="f10" hR="f10" stAng="f27" swAng="f36"/>
                  <a:close/>
                </a:path>
              </a:pathLst>
            </a:custGeom>
            <a:solidFill>
              <a:srgbClr val="FFFF00"/>
            </a:solidFill>
            <a:ln w="9363">
              <a:solidFill>
                <a:srgbClr val="000000"/>
              </a:solidFill>
              <a:prstDash val="solid"/>
              <a:miter/>
            </a:ln>
          </p:spPr>
          <p:txBody>
            <a:bodyPr vert="horz" wrap="none" lIns="90004" tIns="46798" rIns="90004" bIns="46798" anchor="ctr" anchorCtr="0" compatLnSpc="0"/>
            <a:lstStyle/>
            <a:p>
              <a:pPr hangingPunct="0">
                <a:defRPr sz="1800" b="0" i="0" u="none" strike="noStrike" kern="0" cap="none" spc="0" baseline="0">
                  <a:solidFill>
                    <a:srgbClr val="000000"/>
                  </a:solidFill>
                  <a:uFillTx/>
                </a:defRPr>
              </a:pPr>
              <a:endParaRPr lang="de-DE" sz="2400" dirty="0">
                <a:solidFill>
                  <a:srgbClr val="000000"/>
                </a:solidFill>
                <a:latin typeface="Calibri" panose="020F0502020204030204" pitchFamily="34" charset="0"/>
                <a:ea typeface="Lucida Sans Unicode" pitchFamily="2"/>
                <a:cs typeface="Tahoma" pitchFamily="2"/>
              </a:endParaRPr>
            </a:p>
          </p:txBody>
        </p:sp>
        <p:sp>
          <p:nvSpPr>
            <p:cNvPr id="42" name="Text Box 24"/>
            <p:cNvSpPr/>
            <p:nvPr/>
          </p:nvSpPr>
          <p:spPr>
            <a:xfrm>
              <a:off x="8153284" y="1905115"/>
              <a:ext cx="498238" cy="47019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hangingPunct="0">
                <a:spcBef>
                  <a:spcPts val="1125"/>
                </a:spcBef>
                <a:defRPr sz="1800" b="0" i="0" u="none" strike="noStrike" kern="0" cap="none" spc="0" baseline="0">
                  <a:solidFill>
                    <a:srgbClr val="000000"/>
                  </a:solidFill>
                  <a:uFillTx/>
                </a:defRPr>
              </a:pPr>
              <a:r>
                <a:rPr lang="de-DE" sz="2400" dirty="0">
                  <a:solidFill>
                    <a:srgbClr val="000000"/>
                  </a:solidFill>
                  <a:latin typeface="Calibri" panose="020F0502020204030204" pitchFamily="34" charset="0"/>
                  <a:ea typeface="Lucida Sans Unicode" pitchFamily="2"/>
                  <a:cs typeface="Tahoma" pitchFamily="2"/>
                </a:rPr>
                <a:t>1.</a:t>
              </a:r>
            </a:p>
          </p:txBody>
        </p:sp>
      </p:grpSp>
      <p:sp>
        <p:nvSpPr>
          <p:cNvPr id="43" name="Textfeld 42"/>
          <p:cNvSpPr txBox="1"/>
          <p:nvPr/>
        </p:nvSpPr>
        <p:spPr>
          <a:xfrm>
            <a:off x="1972204" y="4509120"/>
            <a:ext cx="8660300" cy="2031325"/>
          </a:xfrm>
          <a:prstGeom prst="rect">
            <a:avLst/>
          </a:prstGeom>
          <a:noFill/>
        </p:spPr>
        <p:txBody>
          <a:bodyPr wrap="square" rtlCol="0">
            <a:spAutoFit/>
          </a:bodyPr>
          <a:lstStyle/>
          <a:p>
            <a:r>
              <a:rPr lang="de-DE" dirty="0"/>
              <a:t>SR         :</a:t>
            </a:r>
            <a:br>
              <a:rPr lang="de-DE" dirty="0"/>
            </a:br>
            <a:r>
              <a:rPr lang="de-DE" dirty="0"/>
              <a:t>- Er passt auf Körpertreffer der Herauslaufenden  (Kniehöhe?!) auf.</a:t>
            </a:r>
          </a:p>
          <a:p>
            <a:r>
              <a:rPr lang="de-DE" dirty="0"/>
              <a:t>- Torschussrichtung (7m ?!)</a:t>
            </a:r>
            <a:br>
              <a:rPr lang="de-DE" dirty="0"/>
            </a:br>
            <a:r>
              <a:rPr lang="de-DE" dirty="0"/>
              <a:t>- Allg. Verstöße im Kreis</a:t>
            </a:r>
            <a:br>
              <a:rPr lang="de-DE" dirty="0"/>
            </a:br>
            <a:r>
              <a:rPr lang="de-DE" dirty="0"/>
              <a:t>- Verteidiger an der Mittelinie</a:t>
            </a:r>
          </a:p>
          <a:p>
            <a:r>
              <a:rPr lang="de-DE" dirty="0"/>
              <a:t>Stellung: ca. 1-3m von der Mittellinie, entfernt, kurzer Pfosten.</a:t>
            </a:r>
          </a:p>
          <a:p>
            <a:endParaRPr lang="de-DE" dirty="0"/>
          </a:p>
        </p:txBody>
      </p:sp>
      <p:grpSp>
        <p:nvGrpSpPr>
          <p:cNvPr id="47" name="Gruppieren 46"/>
          <p:cNvGrpSpPr/>
          <p:nvPr/>
        </p:nvGrpSpPr>
        <p:grpSpPr>
          <a:xfrm>
            <a:off x="2518225" y="4457833"/>
            <a:ext cx="498238" cy="470190"/>
            <a:chOff x="8002435" y="1919161"/>
            <a:chExt cx="498238" cy="470190"/>
          </a:xfrm>
        </p:grpSpPr>
        <p:sp>
          <p:nvSpPr>
            <p:cNvPr id="48" name="Oval 23"/>
            <p:cNvSpPr/>
            <p:nvPr/>
          </p:nvSpPr>
          <p:spPr>
            <a:xfrm>
              <a:off x="8002435" y="1919161"/>
              <a:ext cx="416161" cy="437759"/>
            </a:xfrm>
            <a:custGeom>
              <a:avLst/>
              <a:gdLst>
                <a:gd name="f0" fmla="val 10800000"/>
                <a:gd name="f1" fmla="val 5400000"/>
                <a:gd name="f2" fmla="val 180"/>
                <a:gd name="f3" fmla="val w"/>
                <a:gd name="f4" fmla="val h"/>
                <a:gd name="f5" fmla="val 0"/>
                <a:gd name="f6" fmla="val 21600"/>
                <a:gd name="f7" fmla="*/ 5419351 1 1725033"/>
                <a:gd name="f8" fmla="*/ 10800 10800 1"/>
                <a:gd name="f9" fmla="+- 0 0 360"/>
                <a:gd name="f10" fmla="val 10800"/>
                <a:gd name="f11" fmla="+- 0 0 0"/>
                <a:gd name="f12" fmla="*/ f3 1 21600"/>
                <a:gd name="f13" fmla="*/ f4 1 21600"/>
                <a:gd name="f14" fmla="val f5"/>
                <a:gd name="f15" fmla="val f6"/>
                <a:gd name="f16" fmla="*/ 0 f7 1"/>
                <a:gd name="f17" fmla="*/ f5 f0 1"/>
                <a:gd name="f18" fmla="*/ f9 f0 1"/>
                <a:gd name="f19" fmla="*/ f11 f0 1"/>
                <a:gd name="f20" fmla="+- f15 0 f14"/>
                <a:gd name="f21" fmla="*/ f16 1 f2"/>
                <a:gd name="f22" fmla="*/ f17 1 f2"/>
                <a:gd name="f23" fmla="*/ f18 1 f2"/>
                <a:gd name="f24" fmla="*/ f19 1 f2"/>
                <a:gd name="f25" fmla="*/ f20 1 21600"/>
                <a:gd name="f26" fmla="+- 0 0 f21"/>
                <a:gd name="f27" fmla="+- f22 0 f1"/>
                <a:gd name="f28" fmla="+- f23 0 f1"/>
                <a:gd name="f29" fmla="+- f24 0 f1"/>
                <a:gd name="f30" fmla="*/ 3163 f25 1"/>
                <a:gd name="f31" fmla="*/ 18437 f25 1"/>
                <a:gd name="f32" fmla="*/ 10800 f25 1"/>
                <a:gd name="f33" fmla="*/ 0 f25 1"/>
                <a:gd name="f34" fmla="*/ 21600 f25 1"/>
                <a:gd name="f35" fmla="*/ f26 f0 1"/>
                <a:gd name="f36" fmla="+- f28 0 f27"/>
                <a:gd name="f37" fmla="*/ f35 1 f7"/>
                <a:gd name="f38" fmla="*/ f32 1 f25"/>
                <a:gd name="f39" fmla="*/ f33 1 f25"/>
                <a:gd name="f40" fmla="*/ f30 1 f25"/>
                <a:gd name="f41" fmla="*/ f31 1 f25"/>
                <a:gd name="f42" fmla="*/ f34 1 f25"/>
                <a:gd name="f43" fmla="+- f37 0 f1"/>
                <a:gd name="f44" fmla="*/ f40 f12 1"/>
                <a:gd name="f45" fmla="*/ f41 f12 1"/>
                <a:gd name="f46" fmla="*/ f41 f13 1"/>
                <a:gd name="f47" fmla="*/ f40 f13 1"/>
                <a:gd name="f48" fmla="*/ f38 f12 1"/>
                <a:gd name="f49" fmla="*/ f39 f13 1"/>
                <a:gd name="f50" fmla="*/ f39 f12 1"/>
                <a:gd name="f51" fmla="*/ f38 f13 1"/>
                <a:gd name="f52" fmla="*/ f42 f13 1"/>
                <a:gd name="f53" fmla="*/ f42 f12 1"/>
                <a:gd name="f54" fmla="+- f43 f1 0"/>
                <a:gd name="f55" fmla="*/ f54 f7 1"/>
                <a:gd name="f56" fmla="*/ f55 1 f0"/>
                <a:gd name="f57" fmla="+- 0 0 f56"/>
                <a:gd name="f58" fmla="+- 0 0 f57"/>
                <a:gd name="f59" fmla="*/ f58 f0 1"/>
                <a:gd name="f60" fmla="*/ f59 1 f7"/>
                <a:gd name="f61" fmla="+- f60 0 f1"/>
                <a:gd name="f62" fmla="cos 1 f61"/>
                <a:gd name="f63" fmla="sin 1 f61"/>
                <a:gd name="f64" fmla="+- 0 0 f62"/>
                <a:gd name="f65" fmla="+- 0 0 f63"/>
                <a:gd name="f66" fmla="+- 0 0 f64"/>
                <a:gd name="f67" fmla="+- 0 0 f65"/>
                <a:gd name="f68" fmla="val f66"/>
                <a:gd name="f69" fmla="val f67"/>
                <a:gd name="f70" fmla="+- 0 0 f68"/>
                <a:gd name="f71" fmla="+- 0 0 f69"/>
                <a:gd name="f72" fmla="*/ 10800 f70 1"/>
                <a:gd name="f73" fmla="*/ 10800 f71 1"/>
                <a:gd name="f74" fmla="*/ f72 f72 1"/>
                <a:gd name="f75" fmla="*/ f73 f73 1"/>
                <a:gd name="f76" fmla="+- f74 f75 0"/>
                <a:gd name="f77" fmla="sqrt f76"/>
                <a:gd name="f78" fmla="*/ f8 1 f77"/>
                <a:gd name="f79" fmla="*/ f70 f78 1"/>
                <a:gd name="f80" fmla="*/ f71 f78 1"/>
                <a:gd name="f81" fmla="+- 10800 0 f79"/>
                <a:gd name="f82" fmla="+- 10800 0 f80"/>
              </a:gdLst>
              <a:ahLst/>
              <a:cxnLst>
                <a:cxn ang="3cd4">
                  <a:pos x="hc" y="t"/>
                </a:cxn>
                <a:cxn ang="0">
                  <a:pos x="r" y="vc"/>
                </a:cxn>
                <a:cxn ang="cd4">
                  <a:pos x="hc" y="b"/>
                </a:cxn>
                <a:cxn ang="cd2">
                  <a:pos x="l" y="vc"/>
                </a:cxn>
                <a:cxn ang="f29">
                  <a:pos x="f48" y="f49"/>
                </a:cxn>
                <a:cxn ang="f29">
                  <a:pos x="f44" y="f47"/>
                </a:cxn>
                <a:cxn ang="f29">
                  <a:pos x="f50" y="f51"/>
                </a:cxn>
                <a:cxn ang="f29">
                  <a:pos x="f44" y="f46"/>
                </a:cxn>
                <a:cxn ang="f29">
                  <a:pos x="f48" y="f52"/>
                </a:cxn>
                <a:cxn ang="f29">
                  <a:pos x="f45" y="f46"/>
                </a:cxn>
                <a:cxn ang="f29">
                  <a:pos x="f53" y="f51"/>
                </a:cxn>
                <a:cxn ang="f29">
                  <a:pos x="f45" y="f47"/>
                </a:cxn>
              </a:cxnLst>
              <a:rect l="f44" t="f47" r="f45" b="f46"/>
              <a:pathLst>
                <a:path w="21600" h="21600">
                  <a:moveTo>
                    <a:pt x="f81" y="f82"/>
                  </a:moveTo>
                  <a:arcTo wR="f10" hR="f10" stAng="f27" swAng="f36"/>
                  <a:close/>
                </a:path>
              </a:pathLst>
            </a:custGeom>
            <a:solidFill>
              <a:srgbClr val="FFFF00"/>
            </a:solidFill>
            <a:ln w="9363">
              <a:solidFill>
                <a:srgbClr val="000000"/>
              </a:solidFill>
              <a:prstDash val="solid"/>
              <a:miter/>
            </a:ln>
          </p:spPr>
          <p:txBody>
            <a:bodyPr vert="horz" wrap="none" lIns="90004" tIns="46798" rIns="90004" bIns="46798" anchor="ctr" anchorCtr="0" compatLnSpc="0"/>
            <a:lstStyle/>
            <a:p>
              <a:pPr hangingPunct="0">
                <a:defRPr sz="1800" b="0" i="0" u="none" strike="noStrike" kern="0" cap="none" spc="0" baseline="0">
                  <a:solidFill>
                    <a:srgbClr val="000000"/>
                  </a:solidFill>
                  <a:uFillTx/>
                </a:defRPr>
              </a:pPr>
              <a:endParaRPr lang="de-DE" sz="2400" dirty="0">
                <a:solidFill>
                  <a:srgbClr val="000000"/>
                </a:solidFill>
                <a:latin typeface="Calibri" panose="020F0502020204030204" pitchFamily="34" charset="0"/>
                <a:ea typeface="Lucida Sans Unicode" pitchFamily="2"/>
                <a:cs typeface="Tahoma" pitchFamily="2"/>
              </a:endParaRPr>
            </a:p>
          </p:txBody>
        </p:sp>
        <p:sp>
          <p:nvSpPr>
            <p:cNvPr id="49" name="Text Box 24"/>
            <p:cNvSpPr/>
            <p:nvPr/>
          </p:nvSpPr>
          <p:spPr>
            <a:xfrm>
              <a:off x="8002435" y="1919161"/>
              <a:ext cx="498238" cy="47019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hangingPunct="0">
                <a:spcBef>
                  <a:spcPts val="1125"/>
                </a:spcBef>
                <a:defRPr sz="1800" b="0" i="0" u="none" strike="noStrike" kern="0" cap="none" spc="0" baseline="0">
                  <a:solidFill>
                    <a:srgbClr val="000000"/>
                  </a:solidFill>
                  <a:uFillTx/>
                </a:defRPr>
              </a:pPr>
              <a:r>
                <a:rPr lang="de-DE" sz="2400" dirty="0">
                  <a:solidFill>
                    <a:srgbClr val="000000"/>
                  </a:solidFill>
                  <a:latin typeface="Calibri" panose="020F0502020204030204" pitchFamily="34" charset="0"/>
                  <a:ea typeface="Lucida Sans Unicode" pitchFamily="2"/>
                  <a:cs typeface="Tahoma" pitchFamily="2"/>
                </a:rPr>
                <a:t>2.</a:t>
              </a:r>
            </a:p>
          </p:txBody>
        </p:sp>
      </p:grpSp>
      <p:sp>
        <p:nvSpPr>
          <p:cNvPr id="4" name="Title 3">
            <a:extLst>
              <a:ext uri="{FF2B5EF4-FFF2-40B4-BE49-F238E27FC236}">
                <a16:creationId xmlns:a16="http://schemas.microsoft.com/office/drawing/2014/main" id="{6D79C0F8-02A6-4008-A7F2-6BE37B98AC45}"/>
              </a:ext>
            </a:extLst>
          </p:cNvPr>
          <p:cNvSpPr>
            <a:spLocks noGrp="1"/>
          </p:cNvSpPr>
          <p:nvPr>
            <p:ph type="title"/>
          </p:nvPr>
        </p:nvSpPr>
        <p:spPr/>
        <p:txBody>
          <a:bodyPr/>
          <a:lstStyle/>
          <a:p>
            <a:r>
              <a:rPr lang="de-DE" dirty="0">
                <a:cs typeface="Calibri"/>
              </a:rPr>
              <a:t>Strafecke</a:t>
            </a:r>
            <a:r>
              <a:rPr lang="en-US" dirty="0">
                <a:cs typeface="Calibri"/>
              </a:rPr>
              <a:t> – Stellungsspiel </a:t>
            </a:r>
            <a:r>
              <a:rPr lang="de-DE" dirty="0">
                <a:cs typeface="Calibri"/>
              </a:rPr>
              <a:t>Schiedsrichter</a:t>
            </a:r>
            <a:endParaRPr lang="de-DE" dirty="0"/>
          </a:p>
        </p:txBody>
      </p:sp>
    </p:spTree>
    <p:extLst>
      <p:ext uri="{BB962C8B-B14F-4D97-AF65-F5344CB8AC3E}">
        <p14:creationId xmlns:p14="http://schemas.microsoft.com/office/powerpoint/2010/main" val="3775184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55E5067A-3345-424D-981D-CD2A624F7C22}"/>
              </a:ext>
            </a:extLst>
          </p:cNvPr>
          <p:cNvSpPr txBox="1"/>
          <p:nvPr/>
        </p:nvSpPr>
        <p:spPr>
          <a:xfrm>
            <a:off x="1726839" y="179542"/>
            <a:ext cx="9368941" cy="6432530"/>
          </a:xfrm>
          <a:prstGeom prst="rect">
            <a:avLst/>
          </a:prstGeom>
          <a:noFill/>
        </p:spPr>
        <p:txBody>
          <a:bodyPr wrap="square" rtlCol="0">
            <a:spAutoFit/>
          </a:bodyPr>
          <a:lstStyle/>
          <a:p>
            <a:pPr defTabSz="427939"/>
            <a:r>
              <a:rPr lang="de-DE" sz="3360" b="1" dirty="0">
                <a:solidFill>
                  <a:prstClr val="black"/>
                </a:solidFill>
                <a:latin typeface="Tw Cen MT" panose="020B0602020104020603"/>
              </a:rPr>
              <a:t>      </a:t>
            </a:r>
            <a:r>
              <a:rPr lang="de-DE" sz="4000" b="1" dirty="0">
                <a:solidFill>
                  <a:prstClr val="black"/>
                </a:solidFill>
                <a:latin typeface="+mj-lt"/>
              </a:rPr>
              <a:t>Wie ist zu entscheiden, wenn…</a:t>
            </a:r>
          </a:p>
          <a:p>
            <a:pPr defTabSz="427939"/>
            <a:endParaRPr lang="de-DE" sz="1200" b="1" dirty="0">
              <a:solidFill>
                <a:prstClr val="black"/>
              </a:solidFill>
              <a:latin typeface="Tw Cen MT" panose="020B0602020104020603"/>
            </a:endParaRPr>
          </a:p>
          <a:p>
            <a:pPr defTabSz="427939"/>
            <a:r>
              <a:rPr lang="de-DE" sz="1680" dirty="0">
                <a:solidFill>
                  <a:prstClr val="black"/>
                </a:solidFill>
                <a:latin typeface="Tw Cen MT" panose="020B0602020104020603"/>
              </a:rPr>
              <a:t>…</a:t>
            </a:r>
            <a:r>
              <a:rPr lang="de-DE" dirty="0">
                <a:solidFill>
                  <a:prstClr val="black"/>
                </a:solidFill>
              </a:rPr>
              <a:t>sich eine Mannschaft nicht auf stellen möchte?</a:t>
            </a:r>
          </a:p>
          <a:p>
            <a:pPr defTabSz="427939"/>
            <a:r>
              <a:rPr lang="de-DE" dirty="0">
                <a:solidFill>
                  <a:prstClr val="black"/>
                </a:solidFill>
              </a:rPr>
              <a:t>Grundsätzlich muss beiden Mannschaften eine angemessene Zeit zur Aufstellung gegeben werden, wenn möglich nicht länger wie 40 Sekunden. Braucht ein Team zu lange gibt es die Grüne Karte für den Spieler der als letztes fertig ist. Selbst wenn das die angreifende Mannschaft ist.</a:t>
            </a:r>
          </a:p>
          <a:p>
            <a:pPr defTabSz="427939"/>
            <a:endParaRPr lang="de-DE" dirty="0">
              <a:solidFill>
                <a:prstClr val="black"/>
              </a:solidFill>
            </a:endParaRPr>
          </a:p>
          <a:p>
            <a:pPr defTabSz="427939"/>
            <a:r>
              <a:rPr lang="de-DE" dirty="0">
                <a:solidFill>
                  <a:prstClr val="black"/>
                </a:solidFill>
              </a:rPr>
              <a:t>…wenn der Reingeber nicht einen Fuß hinter der Grundlinie hat?</a:t>
            </a:r>
          </a:p>
          <a:p>
            <a:pPr defTabSz="427939"/>
            <a:r>
              <a:rPr lang="de-DE" dirty="0">
                <a:solidFill>
                  <a:prstClr val="black"/>
                </a:solidFill>
              </a:rPr>
              <a:t>Es erfolgt eine Wiederholstrafecke.</a:t>
            </a:r>
          </a:p>
          <a:p>
            <a:pPr defTabSz="427939"/>
            <a:r>
              <a:rPr lang="de-DE" dirty="0">
                <a:solidFill>
                  <a:prstClr val="black"/>
                </a:solidFill>
              </a:rPr>
              <a:t> </a:t>
            </a:r>
          </a:p>
          <a:p>
            <a:pPr defTabSz="427939"/>
            <a:r>
              <a:rPr lang="de-DE" dirty="0">
                <a:solidFill>
                  <a:prstClr val="black"/>
                </a:solidFill>
              </a:rPr>
              <a:t>…wenn ein Spieler zu früh heraus läuft?</a:t>
            </a:r>
          </a:p>
          <a:p>
            <a:pPr defTabSz="427939"/>
            <a:r>
              <a:rPr lang="de-DE" dirty="0">
                <a:solidFill>
                  <a:prstClr val="black"/>
                </a:solidFill>
              </a:rPr>
              <a:t>Man unterscheidet zwischen Feldspieler und Torwart. Bei einem Feldspieler, muss der Betreffende Feldspieler hinter die Mittellinie. Sollte der Torwart zu früh heraus laufen, geht ein Feldspieler oder Mannschaftsführer hinter die Mittellinie. </a:t>
            </a:r>
          </a:p>
          <a:p>
            <a:pPr defTabSz="427939"/>
            <a:endParaRPr lang="de-DE" dirty="0">
              <a:solidFill>
                <a:prstClr val="black"/>
              </a:solidFill>
            </a:endParaRPr>
          </a:p>
          <a:p>
            <a:pPr defTabSz="427939"/>
            <a:r>
              <a:rPr lang="de-DE" dirty="0">
                <a:solidFill>
                  <a:prstClr val="black"/>
                </a:solidFill>
              </a:rPr>
              <a:t>…wenn der Reingeber die Reingabe verzögert oder antäuscht?</a:t>
            </a:r>
          </a:p>
          <a:p>
            <a:pPr defTabSz="427939"/>
            <a:r>
              <a:rPr lang="de-DE" dirty="0">
                <a:solidFill>
                  <a:prstClr val="black"/>
                </a:solidFill>
              </a:rPr>
              <a:t>Die Strafecke wird Wiederholt, der Reingeber muss hinter die zweite Viertellinie gehen und ein neuer Angreifer führt die Strafecke aus.</a:t>
            </a:r>
          </a:p>
          <a:p>
            <a:pPr defTabSz="427939"/>
            <a:endParaRPr lang="de-DE" dirty="0">
              <a:solidFill>
                <a:prstClr val="black"/>
              </a:solidFill>
            </a:endParaRPr>
          </a:p>
          <a:p>
            <a:pPr defTabSz="427939"/>
            <a:r>
              <a:rPr lang="de-DE" dirty="0">
                <a:solidFill>
                  <a:prstClr val="black"/>
                </a:solidFill>
              </a:rPr>
              <a:t>…wenn ein angreifender Spieler den Schusskreis vor der Ausführung der Strafecke betritt? </a:t>
            </a:r>
          </a:p>
          <a:p>
            <a:pPr defTabSz="427939"/>
            <a:r>
              <a:rPr lang="de-DE" dirty="0">
                <a:solidFill>
                  <a:prstClr val="black"/>
                </a:solidFill>
              </a:rPr>
              <a:t>Die Strafecke wird Wiederholt, es muss sich der Spieler, der die Strafecke hereingibt, hinter die Mittellinie begeben.</a:t>
            </a:r>
          </a:p>
        </p:txBody>
      </p:sp>
    </p:spTree>
    <p:extLst>
      <p:ext uri="{BB962C8B-B14F-4D97-AF65-F5344CB8AC3E}">
        <p14:creationId xmlns:p14="http://schemas.microsoft.com/office/powerpoint/2010/main" val="393212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Schiedsrichter als Team</a:t>
            </a:r>
          </a:p>
        </p:txBody>
      </p:sp>
      <p:sp>
        <p:nvSpPr>
          <p:cNvPr id="3" name="Inhaltsplatzhalter 2"/>
          <p:cNvSpPr>
            <a:spLocks noGrp="1"/>
          </p:cNvSpPr>
          <p:nvPr>
            <p:ph idx="1"/>
          </p:nvPr>
        </p:nvSpPr>
        <p:spPr/>
        <p:txBody>
          <a:bodyPr>
            <a:normAutofit lnSpcReduction="10000"/>
          </a:bodyPr>
          <a:lstStyle/>
          <a:p>
            <a:pPr marL="285750" indent="-285750"/>
            <a:r>
              <a:rPr lang="de-DE" sz="1800" dirty="0"/>
              <a:t>Bei einem Hockeyspiel gibt es drei Mannschaften</a:t>
            </a:r>
          </a:p>
          <a:p>
            <a:pPr lvl="1">
              <a:buFont typeface="Arial" panose="020B0604020202020204" pitchFamily="34" charset="0"/>
              <a:buChar char="•"/>
            </a:pPr>
            <a:r>
              <a:rPr lang="de-DE" sz="1800" dirty="0"/>
              <a:t>Heimmannschaft</a:t>
            </a:r>
          </a:p>
          <a:p>
            <a:pPr lvl="1">
              <a:buFont typeface="Arial" panose="020B0604020202020204" pitchFamily="34" charset="0"/>
              <a:buChar char="•"/>
            </a:pPr>
            <a:r>
              <a:rPr lang="de-DE" sz="1800" dirty="0"/>
              <a:t>Gastmannschaft</a:t>
            </a:r>
          </a:p>
          <a:p>
            <a:pPr lvl="1">
              <a:buFont typeface="Arial" panose="020B0604020202020204" pitchFamily="34" charset="0"/>
              <a:buChar char="•"/>
            </a:pPr>
            <a:r>
              <a:rPr lang="de-DE" sz="1800" dirty="0"/>
              <a:t>Schiedsrichter-Team</a:t>
            </a:r>
          </a:p>
          <a:p>
            <a:pPr lvl="1">
              <a:buFont typeface="Arial" panose="020B0604020202020204" pitchFamily="34" charset="0"/>
              <a:buChar char="•"/>
            </a:pPr>
            <a:endParaRPr lang="de-DE" sz="1800" dirty="0"/>
          </a:p>
          <a:p>
            <a:pPr marL="285750" indent="-285750"/>
            <a:r>
              <a:rPr lang="de-DE" sz="1800" dirty="0"/>
              <a:t>Einheitliches Trikot welches nicht die Farben der Vereine hat</a:t>
            </a:r>
          </a:p>
          <a:p>
            <a:pPr marL="285750" indent="-285750"/>
            <a:r>
              <a:rPr lang="de-DE" sz="1800" dirty="0"/>
              <a:t>„Teambesprechung“ vor dem Spiel um Regeln eindeutig, einheitlich und für die Mannschaften vorhersehbar anzuwenden</a:t>
            </a:r>
          </a:p>
          <a:p>
            <a:pPr marL="685800" lvl="1"/>
            <a:r>
              <a:rPr lang="de-DE" sz="1800" dirty="0"/>
              <a:t>Wer geht auf welche Seite?</a:t>
            </a:r>
          </a:p>
          <a:p>
            <a:pPr marL="685800" lvl="1"/>
            <a:r>
              <a:rPr lang="de-DE" sz="1800" dirty="0"/>
              <a:t>Gemeinsame Bereiche klären</a:t>
            </a:r>
          </a:p>
          <a:p>
            <a:pPr marL="685800" lvl="1"/>
            <a:r>
              <a:rPr lang="de-DE" sz="1800" dirty="0"/>
              <a:t>Deutlich und lange anzeigen</a:t>
            </a:r>
          </a:p>
          <a:p>
            <a:pPr marL="685800" lvl="1"/>
            <a:r>
              <a:rPr lang="de-DE" sz="1800" dirty="0"/>
              <a:t>Laut und deutlich pfeifen</a:t>
            </a:r>
          </a:p>
          <a:p>
            <a:pPr marL="685800" lvl="1"/>
            <a:r>
              <a:rPr lang="de-DE" sz="1800" dirty="0"/>
              <a:t>Konsequent sein</a:t>
            </a:r>
          </a:p>
          <a:p>
            <a:pPr marL="685800" lvl="1"/>
            <a:r>
              <a:rPr lang="de-DE" sz="1800" dirty="0"/>
              <a:t>Wo und wie zeige ich dem Kollegen die Strafecke an?</a:t>
            </a:r>
          </a:p>
          <a:p>
            <a:pPr marL="685800" lvl="1"/>
            <a:endParaRPr lang="de-DE" sz="1800" dirty="0"/>
          </a:p>
          <a:p>
            <a:pPr marL="285750" indent="-285750"/>
            <a:endParaRPr lang="de-DE" sz="1800" dirty="0"/>
          </a:p>
        </p:txBody>
      </p:sp>
    </p:spTree>
    <p:extLst>
      <p:ext uri="{BB962C8B-B14F-4D97-AF65-F5344CB8AC3E}">
        <p14:creationId xmlns:p14="http://schemas.microsoft.com/office/powerpoint/2010/main" val="2416898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p:txBody>
      </p:sp>
      <p:sp>
        <p:nvSpPr>
          <p:cNvPr id="6" name="Rechteck 5"/>
          <p:cNvSpPr/>
          <p:nvPr/>
        </p:nvSpPr>
        <p:spPr>
          <a:xfrm>
            <a:off x="1524000" y="1268761"/>
            <a:ext cx="9144000" cy="1544012"/>
          </a:xfrm>
          <a:prstGeom prst="rect">
            <a:avLst/>
          </a:prstGeom>
        </p:spPr>
        <p:txBody>
          <a:bodyPr wrap="square">
            <a:spAutoFit/>
          </a:bodyPr>
          <a:lstStyle/>
          <a:p>
            <a:pPr>
              <a:lnSpc>
                <a:spcPct val="90000"/>
              </a:lnSpc>
              <a:spcBef>
                <a:spcPts val="800"/>
              </a:spcBef>
              <a:defRPr sz="1800" b="0" i="0" u="none" strike="noStrike" kern="0" cap="none" spc="0" baseline="0">
                <a:solidFill>
                  <a:srgbClr val="000000"/>
                </a:solidFill>
                <a:uFillTx/>
              </a:defRPr>
            </a:pPr>
            <a:r>
              <a:rPr lang="de-DE" dirty="0">
                <a:solidFill>
                  <a:srgbClr val="000000"/>
                </a:solidFill>
                <a:latin typeface="Calibri" panose="020F0502020204030204" pitchFamily="34" charset="0"/>
                <a:ea typeface="Lucida Sans Unicode" pitchFamily="2"/>
                <a:cs typeface="Tahoma" pitchFamily="2"/>
              </a:rPr>
              <a:t>Zu entscheiden bei:</a:t>
            </a:r>
          </a:p>
          <a:p>
            <a:pPr marL="342900" indent="-342900">
              <a:lnSpc>
                <a:spcPct val="90000"/>
              </a:lnSpc>
              <a:spcBef>
                <a:spcPts val="800"/>
              </a:spcBef>
              <a:buFont typeface="Arial" panose="020B0604020202020204" pitchFamily="34" charset="0"/>
              <a:buChar char="•"/>
              <a:defRPr sz="1800" b="0" i="0" u="none" strike="noStrike" kern="0" cap="none" spc="0" baseline="0">
                <a:solidFill>
                  <a:srgbClr val="000000"/>
                </a:solidFill>
                <a:uFillTx/>
              </a:defRPr>
            </a:pPr>
            <a:r>
              <a:rPr lang="de-DE" u="sng" dirty="0">
                <a:latin typeface="Calibri" panose="020F0502020204030204" pitchFamily="34" charset="0"/>
                <a:ea typeface="Lucida Sans Unicode" pitchFamily="2"/>
                <a:cs typeface="Tahoma" pitchFamily="2"/>
              </a:rPr>
              <a:t>unabsichtlichem</a:t>
            </a:r>
            <a:r>
              <a:rPr lang="de-DE" dirty="0">
                <a:latin typeface="Calibri" panose="020F0502020204030204" pitchFamily="34" charset="0"/>
                <a:ea typeface="Lucida Sans Unicode" pitchFamily="2"/>
                <a:cs typeface="Tahoma" pitchFamily="2"/>
              </a:rPr>
              <a:t> Regelverstoß innerhalb des Schusskreises, durch den ein </a:t>
            </a:r>
            <a:r>
              <a:rPr lang="de-DE" u="sng" dirty="0">
                <a:latin typeface="Calibri" panose="020F0502020204030204" pitchFamily="34" charset="0"/>
                <a:ea typeface="Lucida Sans Unicode" pitchFamily="2"/>
                <a:cs typeface="Tahoma" pitchFamily="2"/>
              </a:rPr>
              <a:t>Tor verhindert</a:t>
            </a:r>
            <a:r>
              <a:rPr lang="de-DE" dirty="0">
                <a:latin typeface="Calibri" panose="020F0502020204030204" pitchFamily="34" charset="0"/>
                <a:ea typeface="Lucida Sans Unicode" pitchFamily="2"/>
                <a:cs typeface="Tahoma" pitchFamily="2"/>
              </a:rPr>
              <a:t> wird.</a:t>
            </a:r>
          </a:p>
          <a:p>
            <a:pPr marL="342900" indent="-342900">
              <a:lnSpc>
                <a:spcPct val="90000"/>
              </a:lnSpc>
              <a:spcBef>
                <a:spcPts val="800"/>
              </a:spcBef>
              <a:buFont typeface="Arial" panose="020B0604020202020204" pitchFamily="34" charset="0"/>
              <a:buChar char="•"/>
              <a:defRPr sz="1800" b="0" i="0" u="none" strike="noStrike" kern="0" cap="none" spc="0" baseline="0">
                <a:solidFill>
                  <a:srgbClr val="000000"/>
                </a:solidFill>
                <a:uFillTx/>
              </a:defRPr>
            </a:pPr>
            <a:r>
              <a:rPr lang="de-DE" u="sng" dirty="0">
                <a:latin typeface="Calibri" panose="020F0502020204030204" pitchFamily="34" charset="0"/>
                <a:ea typeface="Lucida Sans Unicode" pitchFamily="2"/>
                <a:cs typeface="Tahoma" pitchFamily="2"/>
              </a:rPr>
              <a:t>absichtlichem</a:t>
            </a:r>
            <a:r>
              <a:rPr lang="de-DE" dirty="0">
                <a:latin typeface="Calibri" panose="020F0502020204030204" pitchFamily="34" charset="0"/>
                <a:ea typeface="Lucida Sans Unicode" pitchFamily="2"/>
                <a:cs typeface="Tahoma" pitchFamily="2"/>
              </a:rPr>
              <a:t> Regelverstoß innerhalb des Schusskreises, sofern die angreifende Mannschaft in </a:t>
            </a:r>
            <a:r>
              <a:rPr lang="de-DE" u="sng" dirty="0">
                <a:latin typeface="Calibri" panose="020F0502020204030204" pitchFamily="34" charset="0"/>
                <a:ea typeface="Lucida Sans Unicode" pitchFamily="2"/>
                <a:cs typeface="Tahoma" pitchFamily="2"/>
              </a:rPr>
              <a:t>Ballbesitz</a:t>
            </a:r>
            <a:r>
              <a:rPr lang="de-DE" dirty="0">
                <a:latin typeface="Calibri" panose="020F0502020204030204" pitchFamily="34" charset="0"/>
                <a:ea typeface="Lucida Sans Unicode" pitchFamily="2"/>
                <a:cs typeface="Tahoma" pitchFamily="2"/>
              </a:rPr>
              <a:t> ist oder hätte kommen können</a:t>
            </a:r>
          </a:p>
        </p:txBody>
      </p:sp>
      <p:pic>
        <p:nvPicPr>
          <p:cNvPr id="26" name="Picture 13"/>
          <p:cNvPicPr>
            <a:picLocks noChangeAspect="1"/>
          </p:cNvPicPr>
          <p:nvPr/>
        </p:nvPicPr>
        <p:blipFill>
          <a:blip r:embed="rId3">
            <a:lum/>
            <a:alphaModFix/>
          </a:blip>
          <a:srcRect/>
          <a:stretch>
            <a:fillRect/>
          </a:stretch>
        </p:blipFill>
        <p:spPr>
          <a:xfrm>
            <a:off x="6299292" y="3356993"/>
            <a:ext cx="2244980" cy="2805461"/>
          </a:xfrm>
          <a:prstGeom prst="rect">
            <a:avLst/>
          </a:prstGeom>
          <a:noFill/>
          <a:ln>
            <a:noFill/>
          </a:ln>
        </p:spPr>
      </p:pic>
      <p:pic>
        <p:nvPicPr>
          <p:cNvPr id="7" name="Grafik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98846" y="3382105"/>
            <a:ext cx="1935602" cy="2780349"/>
          </a:xfrm>
          <a:prstGeom prst="rect">
            <a:avLst/>
          </a:prstGeom>
        </p:spPr>
      </p:pic>
      <p:sp>
        <p:nvSpPr>
          <p:cNvPr id="3" name="Title 2">
            <a:extLst>
              <a:ext uri="{FF2B5EF4-FFF2-40B4-BE49-F238E27FC236}">
                <a16:creationId xmlns:a16="http://schemas.microsoft.com/office/drawing/2014/main" id="{B9BFBD32-60D7-44DE-BB59-A9C978C74DC0}"/>
              </a:ext>
            </a:extLst>
          </p:cNvPr>
          <p:cNvSpPr>
            <a:spLocks noGrp="1"/>
          </p:cNvSpPr>
          <p:nvPr>
            <p:ph type="title"/>
          </p:nvPr>
        </p:nvSpPr>
        <p:spPr/>
        <p:txBody>
          <a:bodyPr/>
          <a:lstStyle/>
          <a:p>
            <a:r>
              <a:rPr lang="en-US" dirty="0">
                <a:cs typeface="Calibri"/>
              </a:rPr>
              <a:t>7-m-Ball</a:t>
            </a:r>
            <a:endParaRPr lang="en-US" dirty="0"/>
          </a:p>
        </p:txBody>
      </p:sp>
    </p:spTree>
    <p:extLst>
      <p:ext uri="{BB962C8B-B14F-4D97-AF65-F5344CB8AC3E}">
        <p14:creationId xmlns:p14="http://schemas.microsoft.com/office/powerpoint/2010/main" val="11929173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p:txBody>
      </p:sp>
      <p:sp>
        <p:nvSpPr>
          <p:cNvPr id="6" name="Rechteck 5"/>
          <p:cNvSpPr/>
          <p:nvPr/>
        </p:nvSpPr>
        <p:spPr>
          <a:xfrm>
            <a:off x="1524000" y="1268760"/>
            <a:ext cx="9144000" cy="2387705"/>
          </a:xfrm>
          <a:prstGeom prst="rect">
            <a:avLst/>
          </a:prstGeom>
        </p:spPr>
        <p:txBody>
          <a:bodyPr wrap="square" lIns="91440" tIns="45720" rIns="91440" bIns="45720" anchor="t">
            <a:spAutoFit/>
          </a:bodyPr>
          <a:lstStyle/>
          <a:p>
            <a:pPr marL="342900" lvl="1" indent="-342900">
              <a:spcBef>
                <a:spcPts val="600"/>
              </a:spcBef>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pitchFamily="2"/>
              </a:rPr>
              <a:t>Automatischer Zeitstopp</a:t>
            </a:r>
          </a:p>
          <a:p>
            <a:pPr marL="342900" lvl="1" indent="-342900">
              <a:spcBef>
                <a:spcPts val="600"/>
              </a:spcBef>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a:rPr>
              <a:t>TW muss auf der Linie stehen</a:t>
            </a:r>
          </a:p>
          <a:p>
            <a:pPr marL="342900" lvl="1" indent="-342900">
              <a:spcBef>
                <a:spcPts val="600"/>
              </a:spcBef>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pitchFamily="2"/>
              </a:rPr>
              <a:t>Schütze muss mit beiden Füßen </a:t>
            </a:r>
            <a:r>
              <a:rPr lang="de-DE" u="sng" dirty="0">
                <a:latin typeface="+mj-lt"/>
                <a:ea typeface="Lucida Sans Unicode" pitchFamily="2"/>
                <a:cs typeface="Tahoma" pitchFamily="2"/>
              </a:rPr>
              <a:t>hinter</a:t>
            </a:r>
            <a:r>
              <a:rPr lang="de-DE" dirty="0">
                <a:latin typeface="+mj-lt"/>
                <a:ea typeface="Lucida Sans Unicode" pitchFamily="2"/>
                <a:cs typeface="Tahoma" pitchFamily="2"/>
              </a:rPr>
              <a:t> dem Ball stehen (spielbare Entfernung)</a:t>
            </a:r>
          </a:p>
          <a:p>
            <a:pPr marL="342900" lvl="1" indent="-342900">
              <a:spcBef>
                <a:spcPts val="600"/>
              </a:spcBef>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pitchFamily="2"/>
              </a:rPr>
              <a:t>Alle anderen Spieler stehen hinter der Viertellinie (</a:t>
            </a:r>
            <a:r>
              <a:rPr lang="de-DE" dirty="0">
                <a:solidFill>
                  <a:srgbClr val="0070C0"/>
                </a:solidFill>
                <a:latin typeface="+mj-lt"/>
                <a:ea typeface="Lucida Sans Unicode" pitchFamily="2"/>
                <a:cs typeface="Tahoma" pitchFamily="2"/>
              </a:rPr>
              <a:t>Halle Mittellinie</a:t>
            </a:r>
            <a:r>
              <a:rPr lang="de-DE" dirty="0">
                <a:latin typeface="+mj-lt"/>
                <a:ea typeface="Lucida Sans Unicode" pitchFamily="2"/>
                <a:cs typeface="Tahoma" pitchFamily="2"/>
              </a:rPr>
              <a:t>)</a:t>
            </a:r>
          </a:p>
          <a:p>
            <a:pPr marL="342900" lvl="1" indent="-342900">
              <a:spcBef>
                <a:spcPts val="600"/>
              </a:spcBef>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pitchFamily="2"/>
              </a:rPr>
              <a:t>Beide Spieler nach Bereitschaft fragen, dann anpfeifen</a:t>
            </a:r>
          </a:p>
          <a:p>
            <a:pPr marL="342900" lvl="1" indent="-342900">
              <a:lnSpc>
                <a:spcPct val="80000"/>
              </a:lnSpc>
              <a:spcBef>
                <a:spcPts val="600"/>
              </a:spcBef>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pitchFamily="2"/>
              </a:rPr>
              <a:t>Schütze: kein Ziehen erlaubt</a:t>
            </a:r>
          </a:p>
          <a:p>
            <a:pPr marL="342900" lvl="1" indent="-342900">
              <a:lnSpc>
                <a:spcPct val="80000"/>
              </a:lnSpc>
              <a:spcBef>
                <a:spcPts val="600"/>
              </a:spcBef>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pitchFamily="2"/>
              </a:rPr>
              <a:t>Auswechseln vor und nach dem 7-m-Ball erlaubt (sowohl Schütze als auch TW). </a:t>
            </a:r>
            <a:endParaRPr lang="de-DE" dirty="0">
              <a:solidFill>
                <a:srgbClr val="FF0000"/>
              </a:solidFill>
              <a:latin typeface="+mj-lt"/>
              <a:ea typeface="Lucida Sans Unicode" pitchFamily="2"/>
              <a:cs typeface="Tahoma" pitchFamily="2"/>
            </a:endParaRPr>
          </a:p>
        </p:txBody>
      </p:sp>
      <p:sp>
        <p:nvSpPr>
          <p:cNvPr id="3" name="Title 2">
            <a:extLst>
              <a:ext uri="{FF2B5EF4-FFF2-40B4-BE49-F238E27FC236}">
                <a16:creationId xmlns:a16="http://schemas.microsoft.com/office/drawing/2014/main" id="{5D71B270-287E-4C1C-991F-A40192C8E03D}"/>
              </a:ext>
            </a:extLst>
          </p:cNvPr>
          <p:cNvSpPr>
            <a:spLocks noGrp="1"/>
          </p:cNvSpPr>
          <p:nvPr>
            <p:ph type="title"/>
          </p:nvPr>
        </p:nvSpPr>
        <p:spPr/>
        <p:txBody>
          <a:bodyPr/>
          <a:lstStyle/>
          <a:p>
            <a:r>
              <a:rPr lang="en-US" dirty="0">
                <a:cs typeface="Calibri"/>
              </a:rPr>
              <a:t>7-m-Ball </a:t>
            </a:r>
            <a:r>
              <a:rPr lang="de-DE" dirty="0">
                <a:cs typeface="Calibri"/>
              </a:rPr>
              <a:t>Durchführung</a:t>
            </a:r>
            <a:endParaRPr lang="de-DE" dirty="0"/>
          </a:p>
        </p:txBody>
      </p:sp>
    </p:spTree>
    <p:extLst>
      <p:ext uri="{BB962C8B-B14F-4D97-AF65-F5344CB8AC3E}">
        <p14:creationId xmlns:p14="http://schemas.microsoft.com/office/powerpoint/2010/main" val="3428269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p:txBody>
      </p:sp>
      <p:sp>
        <p:nvSpPr>
          <p:cNvPr id="6" name="Rechteck 5"/>
          <p:cNvSpPr/>
          <p:nvPr/>
        </p:nvSpPr>
        <p:spPr>
          <a:xfrm>
            <a:off x="1524000" y="1268761"/>
            <a:ext cx="9144000" cy="369332"/>
          </a:xfrm>
          <a:prstGeom prst="rect">
            <a:avLst/>
          </a:prstGeom>
        </p:spPr>
        <p:txBody>
          <a:bodyPr wrap="square">
            <a:spAutoFit/>
          </a:bodyPr>
          <a:lstStyle/>
          <a:p>
            <a:pPr marL="0" lvl="1">
              <a:spcBef>
                <a:spcPts val="600"/>
              </a:spcBef>
              <a:buClr>
                <a:srgbClr val="0066CC"/>
              </a:buClr>
              <a:buSzPct val="100000"/>
              <a:defRPr sz="1800" b="0" i="0" u="none" strike="noStrike" kern="0" cap="none" spc="0" baseline="0">
                <a:solidFill>
                  <a:srgbClr val="000000"/>
                </a:solidFill>
                <a:uFillTx/>
              </a:defRPr>
            </a:pPr>
            <a:r>
              <a:rPr lang="de-DE" dirty="0">
                <a:solidFill>
                  <a:srgbClr val="000000"/>
                </a:solidFill>
                <a:ea typeface="Lucida Sans Unicode" pitchFamily="2"/>
                <a:cs typeface="Tahoma" pitchFamily="2"/>
              </a:rPr>
              <a:t>Ideales Stellungsspiel der Schiedsrichter bei </a:t>
            </a:r>
            <a:r>
              <a:rPr lang="de-DE" dirty="0">
                <a:ea typeface="Lucida Sans Unicode" pitchFamily="2"/>
                <a:cs typeface="Tahoma" pitchFamily="2"/>
              </a:rPr>
              <a:t>einem 7-m-Ball</a:t>
            </a:r>
            <a:r>
              <a:rPr lang="de-DE" dirty="0">
                <a:solidFill>
                  <a:srgbClr val="FF0000"/>
                </a:solidFill>
                <a:ea typeface="Lucida Sans Unicode" pitchFamily="2"/>
                <a:cs typeface="Tahoma" pitchFamily="2"/>
              </a:rPr>
              <a:t>:</a:t>
            </a:r>
          </a:p>
        </p:txBody>
      </p:sp>
      <p:pic>
        <p:nvPicPr>
          <p:cNvPr id="7" name="Picture 55"/>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919537" y="1828800"/>
            <a:ext cx="3779635" cy="3110038"/>
          </a:xfrm>
          <a:prstGeom prst="rect">
            <a:avLst/>
          </a:prstGeom>
          <a:noFill/>
          <a:ln>
            <a:noFill/>
          </a:ln>
        </p:spPr>
      </p:pic>
      <p:grpSp>
        <p:nvGrpSpPr>
          <p:cNvPr id="8" name="Group 22"/>
          <p:cNvGrpSpPr/>
          <p:nvPr/>
        </p:nvGrpSpPr>
        <p:grpSpPr>
          <a:xfrm>
            <a:off x="3171981" y="2857683"/>
            <a:ext cx="498238" cy="470190"/>
            <a:chOff x="2928960" y="2857682"/>
            <a:chExt cx="498238" cy="470190"/>
          </a:xfrm>
        </p:grpSpPr>
        <p:sp>
          <p:nvSpPr>
            <p:cNvPr id="9" name="Oval 23"/>
            <p:cNvSpPr/>
            <p:nvPr/>
          </p:nvSpPr>
          <p:spPr>
            <a:xfrm>
              <a:off x="2928960" y="2857682"/>
              <a:ext cx="416161" cy="437759"/>
            </a:xfrm>
            <a:custGeom>
              <a:avLst/>
              <a:gdLst>
                <a:gd name="f0" fmla="val 10800000"/>
                <a:gd name="f1" fmla="val 5400000"/>
                <a:gd name="f2" fmla="val 180"/>
                <a:gd name="f3" fmla="val w"/>
                <a:gd name="f4" fmla="val h"/>
                <a:gd name="f5" fmla="val 0"/>
                <a:gd name="f6" fmla="val 21600"/>
                <a:gd name="f7" fmla="*/ 5419351 1 1725033"/>
                <a:gd name="f8" fmla="*/ 10800 10800 1"/>
                <a:gd name="f9" fmla="+- 0 0 360"/>
                <a:gd name="f10" fmla="val 10800"/>
                <a:gd name="f11" fmla="+- 0 0 0"/>
                <a:gd name="f12" fmla="*/ f3 1 21600"/>
                <a:gd name="f13" fmla="*/ f4 1 21600"/>
                <a:gd name="f14" fmla="val f5"/>
                <a:gd name="f15" fmla="val f6"/>
                <a:gd name="f16" fmla="*/ 0 f7 1"/>
                <a:gd name="f17" fmla="*/ f5 f0 1"/>
                <a:gd name="f18" fmla="*/ f9 f0 1"/>
                <a:gd name="f19" fmla="*/ f11 f0 1"/>
                <a:gd name="f20" fmla="+- f15 0 f14"/>
                <a:gd name="f21" fmla="*/ f16 1 f2"/>
                <a:gd name="f22" fmla="*/ f17 1 f2"/>
                <a:gd name="f23" fmla="*/ f18 1 f2"/>
                <a:gd name="f24" fmla="*/ f19 1 f2"/>
                <a:gd name="f25" fmla="*/ f20 1 21600"/>
                <a:gd name="f26" fmla="+- 0 0 f21"/>
                <a:gd name="f27" fmla="+- f22 0 f1"/>
                <a:gd name="f28" fmla="+- f23 0 f1"/>
                <a:gd name="f29" fmla="+- f24 0 f1"/>
                <a:gd name="f30" fmla="*/ 3163 f25 1"/>
                <a:gd name="f31" fmla="*/ 18437 f25 1"/>
                <a:gd name="f32" fmla="*/ 10800 f25 1"/>
                <a:gd name="f33" fmla="*/ 0 f25 1"/>
                <a:gd name="f34" fmla="*/ 21600 f25 1"/>
                <a:gd name="f35" fmla="*/ f26 f0 1"/>
                <a:gd name="f36" fmla="+- f28 0 f27"/>
                <a:gd name="f37" fmla="*/ f35 1 f7"/>
                <a:gd name="f38" fmla="*/ f32 1 f25"/>
                <a:gd name="f39" fmla="*/ f33 1 f25"/>
                <a:gd name="f40" fmla="*/ f30 1 f25"/>
                <a:gd name="f41" fmla="*/ f31 1 f25"/>
                <a:gd name="f42" fmla="*/ f34 1 f25"/>
                <a:gd name="f43" fmla="+- f37 0 f1"/>
                <a:gd name="f44" fmla="*/ f40 f12 1"/>
                <a:gd name="f45" fmla="*/ f41 f12 1"/>
                <a:gd name="f46" fmla="*/ f41 f13 1"/>
                <a:gd name="f47" fmla="*/ f40 f13 1"/>
                <a:gd name="f48" fmla="*/ f38 f12 1"/>
                <a:gd name="f49" fmla="*/ f39 f13 1"/>
                <a:gd name="f50" fmla="*/ f39 f12 1"/>
                <a:gd name="f51" fmla="*/ f38 f13 1"/>
                <a:gd name="f52" fmla="*/ f42 f13 1"/>
                <a:gd name="f53" fmla="*/ f42 f12 1"/>
                <a:gd name="f54" fmla="+- f43 f1 0"/>
                <a:gd name="f55" fmla="*/ f54 f7 1"/>
                <a:gd name="f56" fmla="*/ f55 1 f0"/>
                <a:gd name="f57" fmla="+- 0 0 f56"/>
                <a:gd name="f58" fmla="+- 0 0 f57"/>
                <a:gd name="f59" fmla="*/ f58 f0 1"/>
                <a:gd name="f60" fmla="*/ f59 1 f7"/>
                <a:gd name="f61" fmla="+- f60 0 f1"/>
                <a:gd name="f62" fmla="cos 1 f61"/>
                <a:gd name="f63" fmla="sin 1 f61"/>
                <a:gd name="f64" fmla="+- 0 0 f62"/>
                <a:gd name="f65" fmla="+- 0 0 f63"/>
                <a:gd name="f66" fmla="+- 0 0 f64"/>
                <a:gd name="f67" fmla="+- 0 0 f65"/>
                <a:gd name="f68" fmla="val f66"/>
                <a:gd name="f69" fmla="val f67"/>
                <a:gd name="f70" fmla="+- 0 0 f68"/>
                <a:gd name="f71" fmla="+- 0 0 f69"/>
                <a:gd name="f72" fmla="*/ 10800 f70 1"/>
                <a:gd name="f73" fmla="*/ 10800 f71 1"/>
                <a:gd name="f74" fmla="*/ f72 f72 1"/>
                <a:gd name="f75" fmla="*/ f73 f73 1"/>
                <a:gd name="f76" fmla="+- f74 f75 0"/>
                <a:gd name="f77" fmla="sqrt f76"/>
                <a:gd name="f78" fmla="*/ f8 1 f77"/>
                <a:gd name="f79" fmla="*/ f70 f78 1"/>
                <a:gd name="f80" fmla="*/ f71 f78 1"/>
                <a:gd name="f81" fmla="+- 10800 0 f79"/>
                <a:gd name="f82" fmla="+- 10800 0 f80"/>
              </a:gdLst>
              <a:ahLst/>
              <a:cxnLst>
                <a:cxn ang="3cd4">
                  <a:pos x="hc" y="t"/>
                </a:cxn>
                <a:cxn ang="0">
                  <a:pos x="r" y="vc"/>
                </a:cxn>
                <a:cxn ang="cd4">
                  <a:pos x="hc" y="b"/>
                </a:cxn>
                <a:cxn ang="cd2">
                  <a:pos x="l" y="vc"/>
                </a:cxn>
                <a:cxn ang="f29">
                  <a:pos x="f48" y="f49"/>
                </a:cxn>
                <a:cxn ang="f29">
                  <a:pos x="f44" y="f47"/>
                </a:cxn>
                <a:cxn ang="f29">
                  <a:pos x="f50" y="f51"/>
                </a:cxn>
                <a:cxn ang="f29">
                  <a:pos x="f44" y="f46"/>
                </a:cxn>
                <a:cxn ang="f29">
                  <a:pos x="f48" y="f52"/>
                </a:cxn>
                <a:cxn ang="f29">
                  <a:pos x="f45" y="f46"/>
                </a:cxn>
                <a:cxn ang="f29">
                  <a:pos x="f53" y="f51"/>
                </a:cxn>
                <a:cxn ang="f29">
                  <a:pos x="f45" y="f47"/>
                </a:cxn>
              </a:cxnLst>
              <a:rect l="f44" t="f47" r="f45" b="f46"/>
              <a:pathLst>
                <a:path w="21600" h="21600">
                  <a:moveTo>
                    <a:pt x="f81" y="f82"/>
                  </a:moveTo>
                  <a:arcTo wR="f10" hR="f10" stAng="f27" swAng="f36"/>
                  <a:close/>
                </a:path>
              </a:pathLst>
            </a:custGeom>
            <a:solidFill>
              <a:srgbClr val="FFFF00"/>
            </a:solidFill>
            <a:ln w="9363">
              <a:solidFill>
                <a:srgbClr val="000000"/>
              </a:solidFill>
              <a:prstDash val="solid"/>
              <a:miter/>
            </a:ln>
          </p:spPr>
          <p:txBody>
            <a:bodyPr vert="horz" wrap="none" lIns="90004" tIns="46798" rIns="90004" bIns="46798" anchor="ctr" anchorCtr="0" compatLnSpc="0"/>
            <a:lstStyle/>
            <a:p>
              <a:pPr hangingPunct="0">
                <a:defRPr sz="1800" b="0" i="0" u="none" strike="noStrike" kern="0" cap="none" spc="0" baseline="0">
                  <a:solidFill>
                    <a:srgbClr val="000000"/>
                  </a:solidFill>
                  <a:uFillTx/>
                </a:defRPr>
              </a:pPr>
              <a:endParaRPr lang="de-DE" sz="2400" dirty="0">
                <a:solidFill>
                  <a:srgbClr val="000000"/>
                </a:solidFill>
                <a:latin typeface="Calibri" panose="020F0502020204030204" pitchFamily="34" charset="0"/>
                <a:ea typeface="Lucida Sans Unicode" pitchFamily="2"/>
                <a:cs typeface="Tahoma" pitchFamily="2"/>
              </a:endParaRPr>
            </a:p>
          </p:txBody>
        </p:sp>
        <p:sp>
          <p:nvSpPr>
            <p:cNvPr id="10" name="Text Box 24"/>
            <p:cNvSpPr/>
            <p:nvPr/>
          </p:nvSpPr>
          <p:spPr>
            <a:xfrm>
              <a:off x="2928960" y="2857682"/>
              <a:ext cx="498238" cy="47019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hangingPunct="0">
                <a:spcBef>
                  <a:spcPts val="1125"/>
                </a:spcBef>
                <a:defRPr sz="1800" b="0" i="0" u="none" strike="noStrike" kern="0" cap="none" spc="0" baseline="0">
                  <a:solidFill>
                    <a:srgbClr val="000000"/>
                  </a:solidFill>
                  <a:uFillTx/>
                </a:defRPr>
              </a:pPr>
              <a:r>
                <a:rPr lang="de-DE" sz="2400" dirty="0">
                  <a:solidFill>
                    <a:srgbClr val="000000"/>
                  </a:solidFill>
                  <a:latin typeface="Calibri" panose="020F0502020204030204" pitchFamily="34" charset="0"/>
                  <a:ea typeface="Lucida Sans Unicode" pitchFamily="2"/>
                  <a:cs typeface="Tahoma" pitchFamily="2"/>
                </a:rPr>
                <a:t>1.</a:t>
              </a:r>
            </a:p>
          </p:txBody>
        </p:sp>
      </p:grpSp>
      <p:grpSp>
        <p:nvGrpSpPr>
          <p:cNvPr id="11" name="Group 25"/>
          <p:cNvGrpSpPr/>
          <p:nvPr/>
        </p:nvGrpSpPr>
        <p:grpSpPr>
          <a:xfrm>
            <a:off x="4745179" y="4214882"/>
            <a:ext cx="498238" cy="470190"/>
            <a:chOff x="4502158" y="4214881"/>
            <a:chExt cx="498238" cy="470190"/>
          </a:xfrm>
        </p:grpSpPr>
        <p:sp>
          <p:nvSpPr>
            <p:cNvPr id="13" name="Oval 26"/>
            <p:cNvSpPr/>
            <p:nvPr/>
          </p:nvSpPr>
          <p:spPr>
            <a:xfrm>
              <a:off x="4502158" y="4214881"/>
              <a:ext cx="416161" cy="437759"/>
            </a:xfrm>
            <a:custGeom>
              <a:avLst/>
              <a:gdLst>
                <a:gd name="f0" fmla="val 10800000"/>
                <a:gd name="f1" fmla="val 5400000"/>
                <a:gd name="f2" fmla="val 180"/>
                <a:gd name="f3" fmla="val w"/>
                <a:gd name="f4" fmla="val h"/>
                <a:gd name="f5" fmla="val 0"/>
                <a:gd name="f6" fmla="val 21600"/>
                <a:gd name="f7" fmla="*/ 5419351 1 1725033"/>
                <a:gd name="f8" fmla="*/ 10800 10800 1"/>
                <a:gd name="f9" fmla="+- 0 0 360"/>
                <a:gd name="f10" fmla="val 10800"/>
                <a:gd name="f11" fmla="+- 0 0 0"/>
                <a:gd name="f12" fmla="*/ f3 1 21600"/>
                <a:gd name="f13" fmla="*/ f4 1 21600"/>
                <a:gd name="f14" fmla="val f5"/>
                <a:gd name="f15" fmla="val f6"/>
                <a:gd name="f16" fmla="*/ 0 f7 1"/>
                <a:gd name="f17" fmla="*/ f5 f0 1"/>
                <a:gd name="f18" fmla="*/ f9 f0 1"/>
                <a:gd name="f19" fmla="*/ f11 f0 1"/>
                <a:gd name="f20" fmla="+- f15 0 f14"/>
                <a:gd name="f21" fmla="*/ f16 1 f2"/>
                <a:gd name="f22" fmla="*/ f17 1 f2"/>
                <a:gd name="f23" fmla="*/ f18 1 f2"/>
                <a:gd name="f24" fmla="*/ f19 1 f2"/>
                <a:gd name="f25" fmla="*/ f20 1 21600"/>
                <a:gd name="f26" fmla="+- 0 0 f21"/>
                <a:gd name="f27" fmla="+- f22 0 f1"/>
                <a:gd name="f28" fmla="+- f23 0 f1"/>
                <a:gd name="f29" fmla="+- f24 0 f1"/>
                <a:gd name="f30" fmla="*/ 3163 f25 1"/>
                <a:gd name="f31" fmla="*/ 18437 f25 1"/>
                <a:gd name="f32" fmla="*/ 10800 f25 1"/>
                <a:gd name="f33" fmla="*/ 0 f25 1"/>
                <a:gd name="f34" fmla="*/ 21600 f25 1"/>
                <a:gd name="f35" fmla="*/ f26 f0 1"/>
                <a:gd name="f36" fmla="+- f28 0 f27"/>
                <a:gd name="f37" fmla="*/ f35 1 f7"/>
                <a:gd name="f38" fmla="*/ f32 1 f25"/>
                <a:gd name="f39" fmla="*/ f33 1 f25"/>
                <a:gd name="f40" fmla="*/ f30 1 f25"/>
                <a:gd name="f41" fmla="*/ f31 1 f25"/>
                <a:gd name="f42" fmla="*/ f34 1 f25"/>
                <a:gd name="f43" fmla="+- f37 0 f1"/>
                <a:gd name="f44" fmla="*/ f40 f12 1"/>
                <a:gd name="f45" fmla="*/ f41 f12 1"/>
                <a:gd name="f46" fmla="*/ f41 f13 1"/>
                <a:gd name="f47" fmla="*/ f40 f13 1"/>
                <a:gd name="f48" fmla="*/ f38 f12 1"/>
                <a:gd name="f49" fmla="*/ f39 f13 1"/>
                <a:gd name="f50" fmla="*/ f39 f12 1"/>
                <a:gd name="f51" fmla="*/ f38 f13 1"/>
                <a:gd name="f52" fmla="*/ f42 f13 1"/>
                <a:gd name="f53" fmla="*/ f42 f12 1"/>
                <a:gd name="f54" fmla="+- f43 f1 0"/>
                <a:gd name="f55" fmla="*/ f54 f7 1"/>
                <a:gd name="f56" fmla="*/ f55 1 f0"/>
                <a:gd name="f57" fmla="+- 0 0 f56"/>
                <a:gd name="f58" fmla="+- 0 0 f57"/>
                <a:gd name="f59" fmla="*/ f58 f0 1"/>
                <a:gd name="f60" fmla="*/ f59 1 f7"/>
                <a:gd name="f61" fmla="+- f60 0 f1"/>
                <a:gd name="f62" fmla="cos 1 f61"/>
                <a:gd name="f63" fmla="sin 1 f61"/>
                <a:gd name="f64" fmla="+- 0 0 f62"/>
                <a:gd name="f65" fmla="+- 0 0 f63"/>
                <a:gd name="f66" fmla="+- 0 0 f64"/>
                <a:gd name="f67" fmla="+- 0 0 f65"/>
                <a:gd name="f68" fmla="val f66"/>
                <a:gd name="f69" fmla="val f67"/>
                <a:gd name="f70" fmla="+- 0 0 f68"/>
                <a:gd name="f71" fmla="+- 0 0 f69"/>
                <a:gd name="f72" fmla="*/ 10800 f70 1"/>
                <a:gd name="f73" fmla="*/ 10800 f71 1"/>
                <a:gd name="f74" fmla="*/ f72 f72 1"/>
                <a:gd name="f75" fmla="*/ f73 f73 1"/>
                <a:gd name="f76" fmla="+- f74 f75 0"/>
                <a:gd name="f77" fmla="sqrt f76"/>
                <a:gd name="f78" fmla="*/ f8 1 f77"/>
                <a:gd name="f79" fmla="*/ f70 f78 1"/>
                <a:gd name="f80" fmla="*/ f71 f78 1"/>
                <a:gd name="f81" fmla="+- 10800 0 f79"/>
                <a:gd name="f82" fmla="+- 10800 0 f80"/>
              </a:gdLst>
              <a:ahLst/>
              <a:cxnLst>
                <a:cxn ang="3cd4">
                  <a:pos x="hc" y="t"/>
                </a:cxn>
                <a:cxn ang="0">
                  <a:pos x="r" y="vc"/>
                </a:cxn>
                <a:cxn ang="cd4">
                  <a:pos x="hc" y="b"/>
                </a:cxn>
                <a:cxn ang="cd2">
                  <a:pos x="l" y="vc"/>
                </a:cxn>
                <a:cxn ang="f29">
                  <a:pos x="f48" y="f49"/>
                </a:cxn>
                <a:cxn ang="f29">
                  <a:pos x="f44" y="f47"/>
                </a:cxn>
                <a:cxn ang="f29">
                  <a:pos x="f50" y="f51"/>
                </a:cxn>
                <a:cxn ang="f29">
                  <a:pos x="f44" y="f46"/>
                </a:cxn>
                <a:cxn ang="f29">
                  <a:pos x="f48" y="f52"/>
                </a:cxn>
                <a:cxn ang="f29">
                  <a:pos x="f45" y="f46"/>
                </a:cxn>
                <a:cxn ang="f29">
                  <a:pos x="f53" y="f51"/>
                </a:cxn>
                <a:cxn ang="f29">
                  <a:pos x="f45" y="f47"/>
                </a:cxn>
              </a:cxnLst>
              <a:rect l="f44" t="f47" r="f45" b="f46"/>
              <a:pathLst>
                <a:path w="21600" h="21600">
                  <a:moveTo>
                    <a:pt x="f81" y="f82"/>
                  </a:moveTo>
                  <a:arcTo wR="f10" hR="f10" stAng="f27" swAng="f36"/>
                  <a:close/>
                </a:path>
              </a:pathLst>
            </a:custGeom>
            <a:solidFill>
              <a:srgbClr val="FFFF00"/>
            </a:solidFill>
            <a:ln w="9363">
              <a:solidFill>
                <a:srgbClr val="000000"/>
              </a:solidFill>
              <a:prstDash val="solid"/>
              <a:miter/>
            </a:ln>
          </p:spPr>
          <p:txBody>
            <a:bodyPr vert="horz" wrap="none" lIns="90004" tIns="46798" rIns="90004" bIns="46798" anchor="ctr" anchorCtr="0" compatLnSpc="0"/>
            <a:lstStyle/>
            <a:p>
              <a:pPr hangingPunct="0">
                <a:defRPr sz="1800" b="0" i="0" u="none" strike="noStrike" kern="0" cap="none" spc="0" baseline="0">
                  <a:solidFill>
                    <a:srgbClr val="000000"/>
                  </a:solidFill>
                  <a:uFillTx/>
                </a:defRPr>
              </a:pPr>
              <a:endParaRPr lang="de-DE" sz="2400" dirty="0">
                <a:solidFill>
                  <a:srgbClr val="000000"/>
                </a:solidFill>
                <a:latin typeface="Calibri" panose="020F0502020204030204" pitchFamily="34" charset="0"/>
                <a:ea typeface="Lucida Sans Unicode" pitchFamily="2"/>
                <a:cs typeface="Tahoma" pitchFamily="2"/>
              </a:endParaRPr>
            </a:p>
          </p:txBody>
        </p:sp>
        <p:sp>
          <p:nvSpPr>
            <p:cNvPr id="14" name="Text Box 27"/>
            <p:cNvSpPr/>
            <p:nvPr/>
          </p:nvSpPr>
          <p:spPr>
            <a:xfrm>
              <a:off x="4502158" y="4214881"/>
              <a:ext cx="498238" cy="47019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hangingPunct="0">
                <a:spcBef>
                  <a:spcPts val="1125"/>
                </a:spcBef>
                <a:defRPr sz="1800" b="0" i="0" u="none" strike="noStrike" kern="0" cap="none" spc="0" baseline="0">
                  <a:solidFill>
                    <a:srgbClr val="000000"/>
                  </a:solidFill>
                  <a:uFillTx/>
                </a:defRPr>
              </a:pPr>
              <a:r>
                <a:rPr lang="de-DE" sz="2400" dirty="0">
                  <a:solidFill>
                    <a:srgbClr val="000000"/>
                  </a:solidFill>
                  <a:latin typeface="Calibri" panose="020F0502020204030204" pitchFamily="34" charset="0"/>
                  <a:ea typeface="Lucida Sans Unicode" pitchFamily="2"/>
                  <a:cs typeface="Tahoma" pitchFamily="2"/>
                </a:rPr>
                <a:t>2.</a:t>
              </a:r>
            </a:p>
          </p:txBody>
        </p:sp>
      </p:grpSp>
      <p:sp>
        <p:nvSpPr>
          <p:cNvPr id="15" name="Gerade Verbindung 25"/>
          <p:cNvSpPr/>
          <p:nvPr/>
        </p:nvSpPr>
        <p:spPr>
          <a:xfrm>
            <a:off x="3527656" y="3232083"/>
            <a:ext cx="287277" cy="33983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5557">
            <a:solidFill>
              <a:srgbClr val="003399"/>
            </a:solidFill>
            <a:custDash>
              <a:ds d="98603" sp="98603"/>
            </a:custDash>
            <a:miter/>
          </a:ln>
          <a:effectLst>
            <a:outerShdw dist="20162" dir="5400000" algn="tl">
              <a:srgbClr val="000000">
                <a:alpha val="38000"/>
              </a:srgbClr>
            </a:outerShdw>
          </a:effectLst>
        </p:spPr>
        <p:txBody>
          <a:bodyPr vert="horz" wrap="square" lIns="90004" tIns="46798" rIns="90004" bIns="46798" anchor="t" anchorCtr="0" compatLnSpc="0"/>
          <a:lstStyle/>
          <a:p>
            <a:pPr hangingPunct="0">
              <a:defRPr sz="1800" b="0" i="0" u="none" strike="noStrike" kern="0" cap="none" spc="0" baseline="0">
                <a:solidFill>
                  <a:srgbClr val="000000"/>
                </a:solidFill>
                <a:uFillTx/>
              </a:defRPr>
            </a:pPr>
            <a:endParaRPr lang="de-DE" sz="2400" dirty="0">
              <a:solidFill>
                <a:srgbClr val="000000"/>
              </a:solidFill>
              <a:latin typeface="Calibri" panose="020F0502020204030204" pitchFamily="34" charset="0"/>
              <a:ea typeface="Lucida Sans Unicode" pitchFamily="2"/>
              <a:cs typeface="Tahoma" pitchFamily="2"/>
            </a:endParaRPr>
          </a:p>
        </p:txBody>
      </p:sp>
      <p:sp>
        <p:nvSpPr>
          <p:cNvPr id="16" name="Gerade Verbindung 30"/>
          <p:cNvSpPr/>
          <p:nvPr/>
        </p:nvSpPr>
        <p:spPr>
          <a:xfrm>
            <a:off x="3379340" y="3295800"/>
            <a:ext cx="220681" cy="113327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5557">
            <a:solidFill>
              <a:srgbClr val="003399"/>
            </a:solidFill>
            <a:custDash>
              <a:ds d="98603" sp="98603"/>
            </a:custDash>
            <a:miter/>
          </a:ln>
          <a:effectLst>
            <a:outerShdw dist="20162" dir="5400000" algn="tl">
              <a:srgbClr val="000000">
                <a:alpha val="38000"/>
              </a:srgbClr>
            </a:outerShdw>
          </a:effectLst>
        </p:spPr>
        <p:txBody>
          <a:bodyPr vert="horz" wrap="square" lIns="90004" tIns="46798" rIns="90004" bIns="46798" anchor="t" anchorCtr="0" compatLnSpc="0"/>
          <a:lstStyle/>
          <a:p>
            <a:pPr hangingPunct="0">
              <a:defRPr sz="1800" b="0" i="0" u="none" strike="noStrike" kern="0" cap="none" spc="0" baseline="0">
                <a:solidFill>
                  <a:srgbClr val="000000"/>
                </a:solidFill>
                <a:uFillTx/>
              </a:defRPr>
            </a:pPr>
            <a:endParaRPr lang="de-DE" sz="2400" dirty="0">
              <a:solidFill>
                <a:srgbClr val="000000"/>
              </a:solidFill>
              <a:latin typeface="Calibri" panose="020F0502020204030204" pitchFamily="34" charset="0"/>
              <a:ea typeface="Lucida Sans Unicode" pitchFamily="2"/>
              <a:cs typeface="Tahoma" pitchFamily="2"/>
            </a:endParaRPr>
          </a:p>
        </p:txBody>
      </p:sp>
      <p:sp>
        <p:nvSpPr>
          <p:cNvPr id="17" name="Gerade Verbindung 36"/>
          <p:cNvSpPr/>
          <p:nvPr/>
        </p:nvSpPr>
        <p:spPr>
          <a:xfrm flipH="1">
            <a:off x="3600378" y="4397405"/>
            <a:ext cx="1144435" cy="3168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5557">
            <a:solidFill>
              <a:srgbClr val="003399"/>
            </a:solidFill>
            <a:custDash>
              <a:ds d="98603" sp="98603"/>
            </a:custDash>
            <a:miter/>
          </a:ln>
          <a:effectLst>
            <a:outerShdw dist="20162" dir="5400000" algn="tl">
              <a:srgbClr val="000000">
                <a:alpha val="38000"/>
              </a:srgbClr>
            </a:outerShdw>
          </a:effectLst>
        </p:spPr>
        <p:txBody>
          <a:bodyPr vert="horz" wrap="square" lIns="90004" tIns="46798" rIns="90004" bIns="46798" anchor="t" anchorCtr="0" compatLnSpc="0"/>
          <a:lstStyle/>
          <a:p>
            <a:pPr hangingPunct="0">
              <a:defRPr sz="1800" b="0" i="0" u="none" strike="noStrike" kern="0" cap="none" spc="0" baseline="0">
                <a:solidFill>
                  <a:srgbClr val="000000"/>
                </a:solidFill>
                <a:uFillTx/>
              </a:defRPr>
            </a:pPr>
            <a:endParaRPr lang="de-DE" sz="2400" dirty="0">
              <a:solidFill>
                <a:srgbClr val="000000"/>
              </a:solidFill>
              <a:latin typeface="Calibri" panose="020F0502020204030204" pitchFamily="34" charset="0"/>
              <a:ea typeface="Lucida Sans Unicode" pitchFamily="2"/>
              <a:cs typeface="Tahoma" pitchFamily="2"/>
            </a:endParaRPr>
          </a:p>
        </p:txBody>
      </p:sp>
      <p:sp>
        <p:nvSpPr>
          <p:cNvPr id="18" name="Textfeld 17"/>
          <p:cNvSpPr txBox="1"/>
          <p:nvPr/>
        </p:nvSpPr>
        <p:spPr>
          <a:xfrm>
            <a:off x="5735960" y="1861935"/>
            <a:ext cx="4608512" cy="1477328"/>
          </a:xfrm>
          <a:prstGeom prst="rect">
            <a:avLst/>
          </a:prstGeom>
          <a:noFill/>
        </p:spPr>
        <p:txBody>
          <a:bodyPr wrap="square" rtlCol="0">
            <a:spAutoFit/>
          </a:bodyPr>
          <a:lstStyle/>
          <a:p>
            <a:r>
              <a:rPr lang="de-DE" dirty="0"/>
              <a:t>SR         :</a:t>
            </a:r>
          </a:p>
          <a:p>
            <a:r>
              <a:rPr lang="de-DE" dirty="0"/>
              <a:t>Beobachtet die Ausführung</a:t>
            </a:r>
          </a:p>
          <a:p>
            <a:pPr marL="342900" indent="-342900">
              <a:buFontTx/>
              <a:buChar char="-"/>
            </a:pPr>
            <a:endParaRPr lang="de-DE" dirty="0"/>
          </a:p>
          <a:p>
            <a:r>
              <a:rPr lang="de-DE" dirty="0"/>
              <a:t>SR         :</a:t>
            </a:r>
          </a:p>
          <a:p>
            <a:r>
              <a:rPr lang="de-DE" dirty="0"/>
              <a:t>Beobachtet ob Ball die Torlinie überschreitet.</a:t>
            </a:r>
          </a:p>
        </p:txBody>
      </p:sp>
      <p:grpSp>
        <p:nvGrpSpPr>
          <p:cNvPr id="19" name="Gruppieren 18"/>
          <p:cNvGrpSpPr/>
          <p:nvPr/>
        </p:nvGrpSpPr>
        <p:grpSpPr>
          <a:xfrm>
            <a:off x="6281880" y="1729823"/>
            <a:ext cx="498238" cy="470190"/>
            <a:chOff x="8001000" y="1905115"/>
            <a:chExt cx="498238" cy="470190"/>
          </a:xfrm>
        </p:grpSpPr>
        <p:sp>
          <p:nvSpPr>
            <p:cNvPr id="20" name="Oval 23"/>
            <p:cNvSpPr/>
            <p:nvPr/>
          </p:nvSpPr>
          <p:spPr>
            <a:xfrm>
              <a:off x="8001000" y="1905115"/>
              <a:ext cx="416161" cy="437759"/>
            </a:xfrm>
            <a:custGeom>
              <a:avLst/>
              <a:gdLst>
                <a:gd name="f0" fmla="val 10800000"/>
                <a:gd name="f1" fmla="val 5400000"/>
                <a:gd name="f2" fmla="val 180"/>
                <a:gd name="f3" fmla="val w"/>
                <a:gd name="f4" fmla="val h"/>
                <a:gd name="f5" fmla="val 0"/>
                <a:gd name="f6" fmla="val 21600"/>
                <a:gd name="f7" fmla="*/ 5419351 1 1725033"/>
                <a:gd name="f8" fmla="*/ 10800 10800 1"/>
                <a:gd name="f9" fmla="+- 0 0 360"/>
                <a:gd name="f10" fmla="val 10800"/>
                <a:gd name="f11" fmla="+- 0 0 0"/>
                <a:gd name="f12" fmla="*/ f3 1 21600"/>
                <a:gd name="f13" fmla="*/ f4 1 21600"/>
                <a:gd name="f14" fmla="val f5"/>
                <a:gd name="f15" fmla="val f6"/>
                <a:gd name="f16" fmla="*/ 0 f7 1"/>
                <a:gd name="f17" fmla="*/ f5 f0 1"/>
                <a:gd name="f18" fmla="*/ f9 f0 1"/>
                <a:gd name="f19" fmla="*/ f11 f0 1"/>
                <a:gd name="f20" fmla="+- f15 0 f14"/>
                <a:gd name="f21" fmla="*/ f16 1 f2"/>
                <a:gd name="f22" fmla="*/ f17 1 f2"/>
                <a:gd name="f23" fmla="*/ f18 1 f2"/>
                <a:gd name="f24" fmla="*/ f19 1 f2"/>
                <a:gd name="f25" fmla="*/ f20 1 21600"/>
                <a:gd name="f26" fmla="+- 0 0 f21"/>
                <a:gd name="f27" fmla="+- f22 0 f1"/>
                <a:gd name="f28" fmla="+- f23 0 f1"/>
                <a:gd name="f29" fmla="+- f24 0 f1"/>
                <a:gd name="f30" fmla="*/ 3163 f25 1"/>
                <a:gd name="f31" fmla="*/ 18437 f25 1"/>
                <a:gd name="f32" fmla="*/ 10800 f25 1"/>
                <a:gd name="f33" fmla="*/ 0 f25 1"/>
                <a:gd name="f34" fmla="*/ 21600 f25 1"/>
                <a:gd name="f35" fmla="*/ f26 f0 1"/>
                <a:gd name="f36" fmla="+- f28 0 f27"/>
                <a:gd name="f37" fmla="*/ f35 1 f7"/>
                <a:gd name="f38" fmla="*/ f32 1 f25"/>
                <a:gd name="f39" fmla="*/ f33 1 f25"/>
                <a:gd name="f40" fmla="*/ f30 1 f25"/>
                <a:gd name="f41" fmla="*/ f31 1 f25"/>
                <a:gd name="f42" fmla="*/ f34 1 f25"/>
                <a:gd name="f43" fmla="+- f37 0 f1"/>
                <a:gd name="f44" fmla="*/ f40 f12 1"/>
                <a:gd name="f45" fmla="*/ f41 f12 1"/>
                <a:gd name="f46" fmla="*/ f41 f13 1"/>
                <a:gd name="f47" fmla="*/ f40 f13 1"/>
                <a:gd name="f48" fmla="*/ f38 f12 1"/>
                <a:gd name="f49" fmla="*/ f39 f13 1"/>
                <a:gd name="f50" fmla="*/ f39 f12 1"/>
                <a:gd name="f51" fmla="*/ f38 f13 1"/>
                <a:gd name="f52" fmla="*/ f42 f13 1"/>
                <a:gd name="f53" fmla="*/ f42 f12 1"/>
                <a:gd name="f54" fmla="+- f43 f1 0"/>
                <a:gd name="f55" fmla="*/ f54 f7 1"/>
                <a:gd name="f56" fmla="*/ f55 1 f0"/>
                <a:gd name="f57" fmla="+- 0 0 f56"/>
                <a:gd name="f58" fmla="+- 0 0 f57"/>
                <a:gd name="f59" fmla="*/ f58 f0 1"/>
                <a:gd name="f60" fmla="*/ f59 1 f7"/>
                <a:gd name="f61" fmla="+- f60 0 f1"/>
                <a:gd name="f62" fmla="cos 1 f61"/>
                <a:gd name="f63" fmla="sin 1 f61"/>
                <a:gd name="f64" fmla="+- 0 0 f62"/>
                <a:gd name="f65" fmla="+- 0 0 f63"/>
                <a:gd name="f66" fmla="+- 0 0 f64"/>
                <a:gd name="f67" fmla="+- 0 0 f65"/>
                <a:gd name="f68" fmla="val f66"/>
                <a:gd name="f69" fmla="val f67"/>
                <a:gd name="f70" fmla="+- 0 0 f68"/>
                <a:gd name="f71" fmla="+- 0 0 f69"/>
                <a:gd name="f72" fmla="*/ 10800 f70 1"/>
                <a:gd name="f73" fmla="*/ 10800 f71 1"/>
                <a:gd name="f74" fmla="*/ f72 f72 1"/>
                <a:gd name="f75" fmla="*/ f73 f73 1"/>
                <a:gd name="f76" fmla="+- f74 f75 0"/>
                <a:gd name="f77" fmla="sqrt f76"/>
                <a:gd name="f78" fmla="*/ f8 1 f77"/>
                <a:gd name="f79" fmla="*/ f70 f78 1"/>
                <a:gd name="f80" fmla="*/ f71 f78 1"/>
                <a:gd name="f81" fmla="+- 10800 0 f79"/>
                <a:gd name="f82" fmla="+- 10800 0 f80"/>
              </a:gdLst>
              <a:ahLst/>
              <a:cxnLst>
                <a:cxn ang="3cd4">
                  <a:pos x="hc" y="t"/>
                </a:cxn>
                <a:cxn ang="0">
                  <a:pos x="r" y="vc"/>
                </a:cxn>
                <a:cxn ang="cd4">
                  <a:pos x="hc" y="b"/>
                </a:cxn>
                <a:cxn ang="cd2">
                  <a:pos x="l" y="vc"/>
                </a:cxn>
                <a:cxn ang="f29">
                  <a:pos x="f48" y="f49"/>
                </a:cxn>
                <a:cxn ang="f29">
                  <a:pos x="f44" y="f47"/>
                </a:cxn>
                <a:cxn ang="f29">
                  <a:pos x="f50" y="f51"/>
                </a:cxn>
                <a:cxn ang="f29">
                  <a:pos x="f44" y="f46"/>
                </a:cxn>
                <a:cxn ang="f29">
                  <a:pos x="f48" y="f52"/>
                </a:cxn>
                <a:cxn ang="f29">
                  <a:pos x="f45" y="f46"/>
                </a:cxn>
                <a:cxn ang="f29">
                  <a:pos x="f53" y="f51"/>
                </a:cxn>
                <a:cxn ang="f29">
                  <a:pos x="f45" y="f47"/>
                </a:cxn>
              </a:cxnLst>
              <a:rect l="f44" t="f47" r="f45" b="f46"/>
              <a:pathLst>
                <a:path w="21600" h="21600">
                  <a:moveTo>
                    <a:pt x="f81" y="f82"/>
                  </a:moveTo>
                  <a:arcTo wR="f10" hR="f10" stAng="f27" swAng="f36"/>
                  <a:close/>
                </a:path>
              </a:pathLst>
            </a:custGeom>
            <a:solidFill>
              <a:srgbClr val="FFFF00"/>
            </a:solidFill>
            <a:ln w="9363">
              <a:solidFill>
                <a:srgbClr val="000000"/>
              </a:solidFill>
              <a:prstDash val="solid"/>
              <a:miter/>
            </a:ln>
          </p:spPr>
          <p:txBody>
            <a:bodyPr vert="horz" wrap="none" lIns="90004" tIns="46798" rIns="90004" bIns="46798" anchor="ctr" anchorCtr="0" compatLnSpc="0"/>
            <a:lstStyle/>
            <a:p>
              <a:pPr hangingPunct="0">
                <a:defRPr sz="1800" b="0" i="0" u="none" strike="noStrike" kern="0" cap="none" spc="0" baseline="0">
                  <a:solidFill>
                    <a:srgbClr val="000000"/>
                  </a:solidFill>
                  <a:uFillTx/>
                </a:defRPr>
              </a:pPr>
              <a:endParaRPr lang="de-DE" sz="2400" dirty="0">
                <a:solidFill>
                  <a:srgbClr val="000000"/>
                </a:solidFill>
                <a:latin typeface="Calibri" panose="020F0502020204030204" pitchFamily="34" charset="0"/>
                <a:ea typeface="Lucida Sans Unicode" pitchFamily="2"/>
                <a:cs typeface="Tahoma" pitchFamily="2"/>
              </a:endParaRPr>
            </a:p>
          </p:txBody>
        </p:sp>
        <p:sp>
          <p:nvSpPr>
            <p:cNvPr id="21" name="Text Box 24"/>
            <p:cNvSpPr/>
            <p:nvPr/>
          </p:nvSpPr>
          <p:spPr>
            <a:xfrm>
              <a:off x="8001000" y="1905115"/>
              <a:ext cx="498238" cy="47019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hangingPunct="0">
                <a:spcBef>
                  <a:spcPts val="1125"/>
                </a:spcBef>
                <a:defRPr sz="1800" b="0" i="0" u="none" strike="noStrike" kern="0" cap="none" spc="0" baseline="0">
                  <a:solidFill>
                    <a:srgbClr val="000000"/>
                  </a:solidFill>
                  <a:uFillTx/>
                </a:defRPr>
              </a:pPr>
              <a:r>
                <a:rPr lang="de-DE" sz="2400" dirty="0">
                  <a:solidFill>
                    <a:srgbClr val="000000"/>
                  </a:solidFill>
                  <a:latin typeface="Calibri" panose="020F0502020204030204" pitchFamily="34" charset="0"/>
                  <a:ea typeface="Lucida Sans Unicode" pitchFamily="2"/>
                  <a:cs typeface="Tahoma" pitchFamily="2"/>
                </a:rPr>
                <a:t>1.</a:t>
              </a:r>
            </a:p>
          </p:txBody>
        </p:sp>
      </p:grpSp>
      <p:grpSp>
        <p:nvGrpSpPr>
          <p:cNvPr id="22" name="Gruppieren 21"/>
          <p:cNvGrpSpPr/>
          <p:nvPr/>
        </p:nvGrpSpPr>
        <p:grpSpPr>
          <a:xfrm>
            <a:off x="6281880" y="2574277"/>
            <a:ext cx="498238" cy="470190"/>
            <a:chOff x="8001000" y="3733915"/>
            <a:chExt cx="498238" cy="470190"/>
          </a:xfrm>
        </p:grpSpPr>
        <p:sp>
          <p:nvSpPr>
            <p:cNvPr id="23" name="Oval 23"/>
            <p:cNvSpPr/>
            <p:nvPr/>
          </p:nvSpPr>
          <p:spPr>
            <a:xfrm>
              <a:off x="8001000" y="3733915"/>
              <a:ext cx="416161" cy="437759"/>
            </a:xfrm>
            <a:custGeom>
              <a:avLst/>
              <a:gdLst>
                <a:gd name="f0" fmla="val 10800000"/>
                <a:gd name="f1" fmla="val 5400000"/>
                <a:gd name="f2" fmla="val 180"/>
                <a:gd name="f3" fmla="val w"/>
                <a:gd name="f4" fmla="val h"/>
                <a:gd name="f5" fmla="val 0"/>
                <a:gd name="f6" fmla="val 21600"/>
                <a:gd name="f7" fmla="*/ 5419351 1 1725033"/>
                <a:gd name="f8" fmla="*/ 10800 10800 1"/>
                <a:gd name="f9" fmla="+- 0 0 360"/>
                <a:gd name="f10" fmla="val 10800"/>
                <a:gd name="f11" fmla="+- 0 0 0"/>
                <a:gd name="f12" fmla="*/ f3 1 21600"/>
                <a:gd name="f13" fmla="*/ f4 1 21600"/>
                <a:gd name="f14" fmla="val f5"/>
                <a:gd name="f15" fmla="val f6"/>
                <a:gd name="f16" fmla="*/ 0 f7 1"/>
                <a:gd name="f17" fmla="*/ f5 f0 1"/>
                <a:gd name="f18" fmla="*/ f9 f0 1"/>
                <a:gd name="f19" fmla="*/ f11 f0 1"/>
                <a:gd name="f20" fmla="+- f15 0 f14"/>
                <a:gd name="f21" fmla="*/ f16 1 f2"/>
                <a:gd name="f22" fmla="*/ f17 1 f2"/>
                <a:gd name="f23" fmla="*/ f18 1 f2"/>
                <a:gd name="f24" fmla="*/ f19 1 f2"/>
                <a:gd name="f25" fmla="*/ f20 1 21600"/>
                <a:gd name="f26" fmla="+- 0 0 f21"/>
                <a:gd name="f27" fmla="+- f22 0 f1"/>
                <a:gd name="f28" fmla="+- f23 0 f1"/>
                <a:gd name="f29" fmla="+- f24 0 f1"/>
                <a:gd name="f30" fmla="*/ 3163 f25 1"/>
                <a:gd name="f31" fmla="*/ 18437 f25 1"/>
                <a:gd name="f32" fmla="*/ 10800 f25 1"/>
                <a:gd name="f33" fmla="*/ 0 f25 1"/>
                <a:gd name="f34" fmla="*/ 21600 f25 1"/>
                <a:gd name="f35" fmla="*/ f26 f0 1"/>
                <a:gd name="f36" fmla="+- f28 0 f27"/>
                <a:gd name="f37" fmla="*/ f35 1 f7"/>
                <a:gd name="f38" fmla="*/ f32 1 f25"/>
                <a:gd name="f39" fmla="*/ f33 1 f25"/>
                <a:gd name="f40" fmla="*/ f30 1 f25"/>
                <a:gd name="f41" fmla="*/ f31 1 f25"/>
                <a:gd name="f42" fmla="*/ f34 1 f25"/>
                <a:gd name="f43" fmla="+- f37 0 f1"/>
                <a:gd name="f44" fmla="*/ f40 f12 1"/>
                <a:gd name="f45" fmla="*/ f41 f12 1"/>
                <a:gd name="f46" fmla="*/ f41 f13 1"/>
                <a:gd name="f47" fmla="*/ f40 f13 1"/>
                <a:gd name="f48" fmla="*/ f38 f12 1"/>
                <a:gd name="f49" fmla="*/ f39 f13 1"/>
                <a:gd name="f50" fmla="*/ f39 f12 1"/>
                <a:gd name="f51" fmla="*/ f38 f13 1"/>
                <a:gd name="f52" fmla="*/ f42 f13 1"/>
                <a:gd name="f53" fmla="*/ f42 f12 1"/>
                <a:gd name="f54" fmla="+- f43 f1 0"/>
                <a:gd name="f55" fmla="*/ f54 f7 1"/>
                <a:gd name="f56" fmla="*/ f55 1 f0"/>
                <a:gd name="f57" fmla="+- 0 0 f56"/>
                <a:gd name="f58" fmla="+- 0 0 f57"/>
                <a:gd name="f59" fmla="*/ f58 f0 1"/>
                <a:gd name="f60" fmla="*/ f59 1 f7"/>
                <a:gd name="f61" fmla="+- f60 0 f1"/>
                <a:gd name="f62" fmla="cos 1 f61"/>
                <a:gd name="f63" fmla="sin 1 f61"/>
                <a:gd name="f64" fmla="+- 0 0 f62"/>
                <a:gd name="f65" fmla="+- 0 0 f63"/>
                <a:gd name="f66" fmla="+- 0 0 f64"/>
                <a:gd name="f67" fmla="+- 0 0 f65"/>
                <a:gd name="f68" fmla="val f66"/>
                <a:gd name="f69" fmla="val f67"/>
                <a:gd name="f70" fmla="+- 0 0 f68"/>
                <a:gd name="f71" fmla="+- 0 0 f69"/>
                <a:gd name="f72" fmla="*/ 10800 f70 1"/>
                <a:gd name="f73" fmla="*/ 10800 f71 1"/>
                <a:gd name="f74" fmla="*/ f72 f72 1"/>
                <a:gd name="f75" fmla="*/ f73 f73 1"/>
                <a:gd name="f76" fmla="+- f74 f75 0"/>
                <a:gd name="f77" fmla="sqrt f76"/>
                <a:gd name="f78" fmla="*/ f8 1 f77"/>
                <a:gd name="f79" fmla="*/ f70 f78 1"/>
                <a:gd name="f80" fmla="*/ f71 f78 1"/>
                <a:gd name="f81" fmla="+- 10800 0 f79"/>
                <a:gd name="f82" fmla="+- 10800 0 f80"/>
              </a:gdLst>
              <a:ahLst/>
              <a:cxnLst>
                <a:cxn ang="3cd4">
                  <a:pos x="hc" y="t"/>
                </a:cxn>
                <a:cxn ang="0">
                  <a:pos x="r" y="vc"/>
                </a:cxn>
                <a:cxn ang="cd4">
                  <a:pos x="hc" y="b"/>
                </a:cxn>
                <a:cxn ang="cd2">
                  <a:pos x="l" y="vc"/>
                </a:cxn>
                <a:cxn ang="f29">
                  <a:pos x="f48" y="f49"/>
                </a:cxn>
                <a:cxn ang="f29">
                  <a:pos x="f44" y="f47"/>
                </a:cxn>
                <a:cxn ang="f29">
                  <a:pos x="f50" y="f51"/>
                </a:cxn>
                <a:cxn ang="f29">
                  <a:pos x="f44" y="f46"/>
                </a:cxn>
                <a:cxn ang="f29">
                  <a:pos x="f48" y="f52"/>
                </a:cxn>
                <a:cxn ang="f29">
                  <a:pos x="f45" y="f46"/>
                </a:cxn>
                <a:cxn ang="f29">
                  <a:pos x="f53" y="f51"/>
                </a:cxn>
                <a:cxn ang="f29">
                  <a:pos x="f45" y="f47"/>
                </a:cxn>
              </a:cxnLst>
              <a:rect l="f44" t="f47" r="f45" b="f46"/>
              <a:pathLst>
                <a:path w="21600" h="21600">
                  <a:moveTo>
                    <a:pt x="f81" y="f82"/>
                  </a:moveTo>
                  <a:arcTo wR="f10" hR="f10" stAng="f27" swAng="f36"/>
                  <a:close/>
                </a:path>
              </a:pathLst>
            </a:custGeom>
            <a:solidFill>
              <a:srgbClr val="FFFF00"/>
            </a:solidFill>
            <a:ln w="9363">
              <a:solidFill>
                <a:srgbClr val="000000"/>
              </a:solidFill>
              <a:prstDash val="solid"/>
              <a:miter/>
            </a:ln>
          </p:spPr>
          <p:txBody>
            <a:bodyPr vert="horz" wrap="none" lIns="90004" tIns="46798" rIns="90004" bIns="46798" anchor="ctr" anchorCtr="0" compatLnSpc="0"/>
            <a:lstStyle/>
            <a:p>
              <a:pPr hangingPunct="0">
                <a:defRPr sz="1800" b="0" i="0" u="none" strike="noStrike" kern="0" cap="none" spc="0" baseline="0">
                  <a:solidFill>
                    <a:srgbClr val="000000"/>
                  </a:solidFill>
                  <a:uFillTx/>
                </a:defRPr>
              </a:pPr>
              <a:endParaRPr lang="de-DE" sz="2400" dirty="0">
                <a:solidFill>
                  <a:srgbClr val="000000"/>
                </a:solidFill>
                <a:latin typeface="Calibri" panose="020F0502020204030204" pitchFamily="34" charset="0"/>
                <a:ea typeface="Lucida Sans Unicode" pitchFamily="2"/>
                <a:cs typeface="Tahoma" pitchFamily="2"/>
              </a:endParaRPr>
            </a:p>
          </p:txBody>
        </p:sp>
        <p:sp>
          <p:nvSpPr>
            <p:cNvPr id="24" name="Text Box 24"/>
            <p:cNvSpPr/>
            <p:nvPr/>
          </p:nvSpPr>
          <p:spPr>
            <a:xfrm>
              <a:off x="8001000" y="3733915"/>
              <a:ext cx="498238" cy="47019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hangingPunct="0">
                <a:spcBef>
                  <a:spcPts val="1125"/>
                </a:spcBef>
                <a:defRPr sz="1800" b="0" i="0" u="none" strike="noStrike" kern="0" cap="none" spc="0" baseline="0">
                  <a:solidFill>
                    <a:srgbClr val="000000"/>
                  </a:solidFill>
                  <a:uFillTx/>
                </a:defRPr>
              </a:pPr>
              <a:r>
                <a:rPr lang="de-DE" sz="2400" dirty="0">
                  <a:solidFill>
                    <a:srgbClr val="000000"/>
                  </a:solidFill>
                  <a:latin typeface="Calibri" panose="020F0502020204030204" pitchFamily="34" charset="0"/>
                  <a:ea typeface="Lucida Sans Unicode" pitchFamily="2"/>
                  <a:cs typeface="Tahoma" pitchFamily="2"/>
                </a:rPr>
                <a:t>2.</a:t>
              </a:r>
            </a:p>
          </p:txBody>
        </p:sp>
      </p:grpSp>
      <p:sp>
        <p:nvSpPr>
          <p:cNvPr id="25" name="Textfeld 24"/>
          <p:cNvSpPr txBox="1"/>
          <p:nvPr/>
        </p:nvSpPr>
        <p:spPr>
          <a:xfrm>
            <a:off x="1980458" y="4938838"/>
            <a:ext cx="8660300" cy="1200329"/>
          </a:xfrm>
          <a:prstGeom prst="rect">
            <a:avLst/>
          </a:prstGeom>
          <a:noFill/>
        </p:spPr>
        <p:txBody>
          <a:bodyPr wrap="square" rtlCol="0">
            <a:spAutoFit/>
          </a:bodyPr>
          <a:lstStyle/>
          <a:p>
            <a:r>
              <a:rPr lang="de-DE" dirty="0"/>
              <a:t>Stellung:</a:t>
            </a:r>
          </a:p>
          <a:p>
            <a:br>
              <a:rPr lang="de-DE" dirty="0"/>
            </a:br>
            <a:r>
              <a:rPr lang="de-DE" dirty="0"/>
              <a:t>SR 1: ca. 3m rechts versetzt hinter dem Schützen.</a:t>
            </a:r>
          </a:p>
          <a:p>
            <a:r>
              <a:rPr lang="de-DE" dirty="0"/>
              <a:t>SR 2: ca. 5m neben dem Tor auf der Grundlinie.</a:t>
            </a:r>
          </a:p>
        </p:txBody>
      </p:sp>
      <p:sp>
        <p:nvSpPr>
          <p:cNvPr id="3" name="Title 2">
            <a:extLst>
              <a:ext uri="{FF2B5EF4-FFF2-40B4-BE49-F238E27FC236}">
                <a16:creationId xmlns:a16="http://schemas.microsoft.com/office/drawing/2014/main" id="{87A26584-C69B-422D-B59D-2E7624223044}"/>
              </a:ext>
            </a:extLst>
          </p:cNvPr>
          <p:cNvSpPr>
            <a:spLocks noGrp="1"/>
          </p:cNvSpPr>
          <p:nvPr>
            <p:ph type="title"/>
          </p:nvPr>
        </p:nvSpPr>
        <p:spPr/>
        <p:txBody>
          <a:bodyPr/>
          <a:lstStyle/>
          <a:p>
            <a:r>
              <a:rPr lang="en-US" dirty="0">
                <a:cs typeface="Calibri"/>
              </a:rPr>
              <a:t>7-m-Ball – </a:t>
            </a:r>
            <a:r>
              <a:rPr lang="de-DE" dirty="0">
                <a:cs typeface="Calibri"/>
              </a:rPr>
              <a:t>Stellungsspiel</a:t>
            </a:r>
            <a:r>
              <a:rPr lang="en-US" dirty="0">
                <a:cs typeface="Calibri"/>
              </a:rPr>
              <a:t> </a:t>
            </a:r>
            <a:r>
              <a:rPr lang="de-DE" dirty="0">
                <a:cs typeface="Calibri"/>
              </a:rPr>
              <a:t>Schiedsrichter</a:t>
            </a:r>
            <a:endParaRPr lang="de-DE" dirty="0"/>
          </a:p>
        </p:txBody>
      </p:sp>
    </p:spTree>
    <p:extLst>
      <p:ext uri="{BB962C8B-B14F-4D97-AF65-F5344CB8AC3E}">
        <p14:creationId xmlns:p14="http://schemas.microsoft.com/office/powerpoint/2010/main" val="2776123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4169255C-11B5-48F9-AE3F-C142AF07FA1F}"/>
              </a:ext>
            </a:extLst>
          </p:cNvPr>
          <p:cNvSpPr txBox="1"/>
          <p:nvPr/>
        </p:nvSpPr>
        <p:spPr>
          <a:xfrm>
            <a:off x="1955107" y="687206"/>
            <a:ext cx="8010250" cy="4124206"/>
          </a:xfrm>
          <a:prstGeom prst="rect">
            <a:avLst/>
          </a:prstGeom>
          <a:noFill/>
        </p:spPr>
        <p:txBody>
          <a:bodyPr wrap="square" rtlCol="0">
            <a:spAutoFit/>
          </a:bodyPr>
          <a:lstStyle/>
          <a:p>
            <a:pPr defTabSz="427939"/>
            <a:r>
              <a:rPr lang="de-DE" sz="4000" b="1" dirty="0">
                <a:solidFill>
                  <a:prstClr val="black"/>
                </a:solidFill>
                <a:latin typeface="+mj-lt"/>
              </a:rPr>
              <a:t>Wie ist zu entscheiden, wenn…</a:t>
            </a:r>
          </a:p>
          <a:p>
            <a:pPr defTabSz="427939"/>
            <a:endParaRPr lang="de-DE" sz="2400" dirty="0">
              <a:solidFill>
                <a:prstClr val="black"/>
              </a:solidFill>
              <a:latin typeface="Tw Cen MT" panose="020B0602020104020603"/>
            </a:endParaRPr>
          </a:p>
          <a:p>
            <a:pPr defTabSz="427939"/>
            <a:r>
              <a:rPr lang="de-DE" dirty="0">
                <a:solidFill>
                  <a:prstClr val="black"/>
                </a:solidFill>
              </a:rPr>
              <a:t>…der Torwart sich zu früh bewegt?</a:t>
            </a:r>
          </a:p>
          <a:p>
            <a:pPr defTabSz="427939"/>
            <a:r>
              <a:rPr lang="de-DE" dirty="0">
                <a:solidFill>
                  <a:prstClr val="black"/>
                </a:solidFill>
              </a:rPr>
              <a:t>Der 7-m-Ball wird Wiederholt.</a:t>
            </a:r>
          </a:p>
          <a:p>
            <a:pPr defTabSz="427939"/>
            <a:endParaRPr lang="de-DE" dirty="0">
              <a:solidFill>
                <a:prstClr val="black"/>
              </a:solidFill>
            </a:endParaRPr>
          </a:p>
          <a:p>
            <a:pPr defTabSz="427939"/>
            <a:r>
              <a:rPr lang="de-DE" dirty="0">
                <a:solidFill>
                  <a:prstClr val="black"/>
                </a:solidFill>
              </a:rPr>
              <a:t>… der Schütze vor dem Pfiff nicht beide Füße hinter dem Strafballpunkt hat?</a:t>
            </a:r>
          </a:p>
          <a:p>
            <a:pPr defTabSz="427939"/>
            <a:r>
              <a:rPr lang="de-DE" dirty="0">
                <a:solidFill>
                  <a:prstClr val="black"/>
                </a:solidFill>
              </a:rPr>
              <a:t>Der 7-m-Ball wird nicht angepfiffen.</a:t>
            </a:r>
          </a:p>
          <a:p>
            <a:pPr defTabSz="427939"/>
            <a:endParaRPr lang="de-DE" dirty="0">
              <a:solidFill>
                <a:prstClr val="black"/>
              </a:solidFill>
            </a:endParaRPr>
          </a:p>
          <a:p>
            <a:pPr defTabSz="427939"/>
            <a:r>
              <a:rPr lang="de-DE" dirty="0">
                <a:solidFill>
                  <a:prstClr val="black"/>
                </a:solidFill>
              </a:rPr>
              <a:t>…der Schütze vor dem Pfiff auf das Torschießt?</a:t>
            </a:r>
          </a:p>
          <a:p>
            <a:pPr defTabSz="427939"/>
            <a:r>
              <a:rPr lang="de-DE" dirty="0">
                <a:solidFill>
                  <a:prstClr val="black"/>
                </a:solidFill>
              </a:rPr>
              <a:t>Trifft der Schütze wird der 7-m-Ball wiederholt, trifft der Schütze nicht dann wird das Spiel mit Abschlag an Schusskreis fortgesetzt.</a:t>
            </a:r>
          </a:p>
          <a:p>
            <a:pPr defTabSz="427939"/>
            <a:endParaRPr lang="de-DE" dirty="0">
              <a:solidFill>
                <a:prstClr val="black"/>
              </a:solidFill>
            </a:endParaRPr>
          </a:p>
          <a:p>
            <a:pPr defTabSz="427939"/>
            <a:r>
              <a:rPr lang="de-DE" dirty="0">
                <a:solidFill>
                  <a:prstClr val="black"/>
                </a:solidFill>
              </a:rPr>
              <a:t>Hinweis Schütze und Torwart können für den 7m-Ball eingewechselt werden. </a:t>
            </a:r>
          </a:p>
        </p:txBody>
      </p:sp>
    </p:spTree>
    <p:extLst>
      <p:ext uri="{BB962C8B-B14F-4D97-AF65-F5344CB8AC3E}">
        <p14:creationId xmlns:p14="http://schemas.microsoft.com/office/powerpoint/2010/main" val="389832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p:txBody>
      </p:sp>
      <p:sp>
        <p:nvSpPr>
          <p:cNvPr id="3" name="Title 2">
            <a:extLst>
              <a:ext uri="{FF2B5EF4-FFF2-40B4-BE49-F238E27FC236}">
                <a16:creationId xmlns:a16="http://schemas.microsoft.com/office/drawing/2014/main" id="{49B52989-B030-41E6-B81A-BEEB0842A491}"/>
              </a:ext>
            </a:extLst>
          </p:cNvPr>
          <p:cNvSpPr>
            <a:spLocks noGrp="1"/>
          </p:cNvSpPr>
          <p:nvPr>
            <p:ph type="title"/>
          </p:nvPr>
        </p:nvSpPr>
        <p:spPr/>
        <p:txBody>
          <a:bodyPr/>
          <a:lstStyle/>
          <a:p>
            <a:r>
              <a:rPr lang="de-DE" dirty="0">
                <a:cs typeface="Calibri"/>
              </a:rPr>
              <a:t>Strafecke</a:t>
            </a:r>
            <a:r>
              <a:rPr lang="en-US" dirty="0">
                <a:cs typeface="Calibri"/>
              </a:rPr>
              <a:t> </a:t>
            </a:r>
            <a:r>
              <a:rPr lang="de-DE" dirty="0">
                <a:cs typeface="Calibri"/>
              </a:rPr>
              <a:t>oder</a:t>
            </a:r>
            <a:r>
              <a:rPr lang="en-US" dirty="0">
                <a:cs typeface="Calibri"/>
              </a:rPr>
              <a:t> 7-m-Ball</a:t>
            </a:r>
            <a:endParaRPr lang="en-US" dirty="0"/>
          </a:p>
        </p:txBody>
      </p:sp>
      <p:pic>
        <p:nvPicPr>
          <p:cNvPr id="5" name="folie37 (convert-video-online.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56348" y="936000"/>
            <a:ext cx="9753600" cy="5486400"/>
          </a:xfrm>
          <a:prstGeom prst="rect">
            <a:avLst/>
          </a:prstGeom>
        </p:spPr>
      </p:pic>
    </p:spTree>
    <p:extLst>
      <p:ext uri="{BB962C8B-B14F-4D97-AF65-F5344CB8AC3E}">
        <p14:creationId xmlns:p14="http://schemas.microsoft.com/office/powerpoint/2010/main" val="326398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399" y="1484784"/>
            <a:ext cx="4296161" cy="4392488"/>
          </a:xfrm>
          <a:prstGeom prst="rect">
            <a:avLst/>
          </a:prstGeom>
        </p:spPr>
      </p:pic>
      <p:sp>
        <p:nvSpPr>
          <p:cNvPr id="4" name="Textfeld 3"/>
          <p:cNvSpPr txBox="1"/>
          <p:nvPr/>
        </p:nvSpPr>
        <p:spPr>
          <a:xfrm>
            <a:off x="5519936" y="1484783"/>
            <a:ext cx="5976664" cy="2262158"/>
          </a:xfrm>
          <a:prstGeom prst="rect">
            <a:avLst/>
          </a:prstGeom>
          <a:noFill/>
        </p:spPr>
        <p:txBody>
          <a:bodyPr wrap="square" rtlCol="0">
            <a:spAutoFit/>
          </a:bodyPr>
          <a:lstStyle/>
          <a:p>
            <a:r>
              <a:rPr lang="de-DE" dirty="0"/>
              <a:t>Folgende Kriterien sind zu beachten:</a:t>
            </a:r>
          </a:p>
          <a:p>
            <a:endParaRPr lang="de-DE" dirty="0"/>
          </a:p>
          <a:p>
            <a:pPr marL="285750" indent="-285750">
              <a:spcBef>
                <a:spcPts val="600"/>
              </a:spcBef>
              <a:buFontTx/>
              <a:buChar char="-"/>
            </a:pPr>
            <a:r>
              <a:rPr lang="de-DE" dirty="0"/>
              <a:t>Wenn der Gegenspieler näher als 3 Meter entfernt ist</a:t>
            </a:r>
          </a:p>
          <a:p>
            <a:pPr marL="285750" indent="-285750">
              <a:spcBef>
                <a:spcPts val="600"/>
              </a:spcBef>
              <a:buFontTx/>
              <a:buChar char="-"/>
            </a:pPr>
            <a:r>
              <a:rPr lang="de-DE" dirty="0"/>
              <a:t>Das Brett muss vor dem Pass/Schuss auf dem Boden liegen (linke Hand / Handschuh berührt den Boden)</a:t>
            </a:r>
          </a:p>
          <a:p>
            <a:pPr marL="285750" indent="-285750">
              <a:spcBef>
                <a:spcPts val="600"/>
              </a:spcBef>
              <a:buFontTx/>
              <a:buChar char="-"/>
            </a:pPr>
            <a:r>
              <a:rPr lang="de-DE" dirty="0"/>
              <a:t>Ein leicht ins Brett gespielter Ball ist nicht gefährlich</a:t>
            </a:r>
          </a:p>
          <a:p>
            <a:pPr marL="285750" indent="-285750">
              <a:buFontTx/>
              <a:buChar char="-"/>
            </a:pPr>
            <a:endParaRPr lang="de-DE" dirty="0"/>
          </a:p>
        </p:txBody>
      </p:sp>
      <p:sp>
        <p:nvSpPr>
          <p:cNvPr id="2" name="Titel 1"/>
          <p:cNvSpPr>
            <a:spLocks noGrp="1"/>
          </p:cNvSpPr>
          <p:nvPr>
            <p:ph type="title"/>
          </p:nvPr>
        </p:nvSpPr>
        <p:spPr/>
        <p:txBody>
          <a:bodyPr/>
          <a:lstStyle/>
          <a:p>
            <a:r>
              <a:rPr lang="de-DE" dirty="0"/>
              <a:t>Gefährlich in den Gegenspieler spielen</a:t>
            </a:r>
          </a:p>
        </p:txBody>
      </p:sp>
    </p:spTree>
    <p:extLst>
      <p:ext uri="{BB962C8B-B14F-4D97-AF65-F5344CB8AC3E}">
        <p14:creationId xmlns:p14="http://schemas.microsoft.com/office/powerpoint/2010/main" val="644222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54000" y="144000"/>
            <a:ext cx="10620000" cy="792000"/>
          </a:xfrm>
        </p:spPr>
        <p:txBody>
          <a:bodyPr anchor="ctr">
            <a:normAutofit/>
          </a:bodyPr>
          <a:lstStyle/>
          <a:p>
            <a:r>
              <a:rPr lang="de-DE" dirty="0"/>
              <a:t>Gefährlich in den Gegenspieler spielen</a:t>
            </a:r>
          </a:p>
        </p:txBody>
      </p:sp>
      <p:pic>
        <p:nvPicPr>
          <p:cNvPr id="4" name="58 (convert-video-online.com)">
            <a:hlinkClick r:id="" action="ppaction://media"/>
            <a:extLst>
              <a:ext uri="{FF2B5EF4-FFF2-40B4-BE49-F238E27FC236}">
                <a16:creationId xmlns:a16="http://schemas.microsoft.com/office/drawing/2014/main" id="{32280281-A351-6349-A82D-1E4AD52D6D8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72921" y="1600201"/>
            <a:ext cx="8046157" cy="4525963"/>
          </a:xfrm>
          <a:prstGeom prst="rect">
            <a:avLst/>
          </a:prstGeom>
          <a:noFill/>
        </p:spPr>
      </p:pic>
    </p:spTree>
    <p:extLst>
      <p:ext uri="{BB962C8B-B14F-4D97-AF65-F5344CB8AC3E}">
        <p14:creationId xmlns:p14="http://schemas.microsoft.com/office/powerpoint/2010/main" val="144241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p:txBody>
      </p:sp>
      <p:sp>
        <p:nvSpPr>
          <p:cNvPr id="4" name="Textfeld 3"/>
          <p:cNvSpPr txBox="1"/>
          <p:nvPr/>
        </p:nvSpPr>
        <p:spPr>
          <a:xfrm>
            <a:off x="5519936" y="1484783"/>
            <a:ext cx="5976664" cy="3600986"/>
          </a:xfrm>
          <a:prstGeom prst="rect">
            <a:avLst/>
          </a:prstGeom>
          <a:noFill/>
        </p:spPr>
        <p:txBody>
          <a:bodyPr wrap="square" rtlCol="0">
            <a:spAutoFit/>
          </a:bodyPr>
          <a:lstStyle/>
          <a:p>
            <a:pPr>
              <a:spcBef>
                <a:spcPts val="600"/>
              </a:spcBef>
            </a:pPr>
            <a:r>
              <a:rPr lang="de-DE" dirty="0"/>
              <a:t>Bei einem eingeklemmten Ball an der Bande frühzeitig eine Entscheidung finden.</a:t>
            </a:r>
          </a:p>
          <a:p>
            <a:pPr>
              <a:spcBef>
                <a:spcPts val="600"/>
              </a:spcBef>
            </a:pPr>
            <a:r>
              <a:rPr lang="de-DE" dirty="0"/>
              <a:t>Darauf achten ob der Ball noch in eine Richtung gespielt werden kann.</a:t>
            </a:r>
          </a:p>
          <a:p>
            <a:pPr>
              <a:spcBef>
                <a:spcPts val="600"/>
              </a:spcBef>
            </a:pPr>
            <a:endParaRPr lang="de-DE" dirty="0"/>
          </a:p>
          <a:p>
            <a:pPr>
              <a:spcBef>
                <a:spcPts val="600"/>
              </a:spcBef>
            </a:pPr>
            <a:r>
              <a:rPr lang="de-DE" dirty="0"/>
              <a:t>Bei einem eingeklemmten Ball zwischen zwei Schlägern:</a:t>
            </a:r>
          </a:p>
          <a:p>
            <a:pPr>
              <a:spcBef>
                <a:spcPts val="600"/>
              </a:spcBef>
            </a:pPr>
            <a:r>
              <a:rPr lang="de-DE" dirty="0"/>
              <a:t>Aufforderung an die Spieler die Situation aufzulösen („Bitte spielen!“). Geht das Spiel nicht weiter, kurz ca. 2 Sekunden warten, pfeifen und auf Bully entschieden.</a:t>
            </a:r>
          </a:p>
          <a:p>
            <a:pPr>
              <a:spcBef>
                <a:spcPts val="600"/>
              </a:spcBef>
            </a:pPr>
            <a:endParaRPr lang="de-DE" dirty="0"/>
          </a:p>
          <a:p>
            <a:pPr>
              <a:spcBef>
                <a:spcPts val="600"/>
              </a:spcBef>
            </a:pPr>
            <a:r>
              <a:rPr lang="de-DE" dirty="0"/>
              <a:t>„Wippe“ ist nicht erlaubt</a:t>
            </a:r>
          </a:p>
        </p:txBody>
      </p:sp>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384" y="1412776"/>
            <a:ext cx="4373086" cy="4824536"/>
          </a:xfrm>
          <a:prstGeom prst="rect">
            <a:avLst/>
          </a:prstGeom>
        </p:spPr>
      </p:pic>
      <p:sp>
        <p:nvSpPr>
          <p:cNvPr id="3" name="Titel 2"/>
          <p:cNvSpPr>
            <a:spLocks noGrp="1"/>
          </p:cNvSpPr>
          <p:nvPr>
            <p:ph type="title"/>
          </p:nvPr>
        </p:nvSpPr>
        <p:spPr/>
        <p:txBody>
          <a:bodyPr>
            <a:normAutofit/>
          </a:bodyPr>
          <a:lstStyle/>
          <a:p>
            <a:r>
              <a:rPr lang="de-DE" dirty="0"/>
              <a:t>Eingeklemmte Bälle (Bande und Schläger)</a:t>
            </a:r>
          </a:p>
        </p:txBody>
      </p:sp>
    </p:spTree>
    <p:extLst>
      <p:ext uri="{BB962C8B-B14F-4D97-AF65-F5344CB8AC3E}">
        <p14:creationId xmlns:p14="http://schemas.microsoft.com/office/powerpoint/2010/main" val="9434794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p:txBody>
      </p:sp>
      <p:sp>
        <p:nvSpPr>
          <p:cNvPr id="3" name="Text Box 6"/>
          <p:cNvSpPr/>
          <p:nvPr/>
        </p:nvSpPr>
        <p:spPr>
          <a:xfrm>
            <a:off x="2350919" y="1214277"/>
            <a:ext cx="7585204" cy="47019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2400" dirty="0">
              <a:solidFill>
                <a:srgbClr val="000000"/>
              </a:solidFill>
              <a:latin typeface="Calibri" panose="020F0502020204030204" pitchFamily="34" charset="0"/>
              <a:ea typeface="Lucida Sans Unicode" pitchFamily="2"/>
              <a:cs typeface="Tahoma" pitchFamily="2"/>
            </a:endParaRPr>
          </a:p>
        </p:txBody>
      </p:sp>
      <p:sp>
        <p:nvSpPr>
          <p:cNvPr id="14" name="Rechteck 13"/>
          <p:cNvSpPr/>
          <p:nvPr/>
        </p:nvSpPr>
        <p:spPr>
          <a:xfrm>
            <a:off x="5934738" y="3244334"/>
            <a:ext cx="242374" cy="369332"/>
          </a:xfrm>
          <a:prstGeom prst="rect">
            <a:avLst/>
          </a:prstGeom>
        </p:spPr>
        <p:txBody>
          <a:bodyPr wrap="none">
            <a:spAutoFit/>
          </a:bodyPr>
          <a:lstStyle/>
          <a:p>
            <a:r>
              <a:rPr lang="de-DE" dirty="0">
                <a:solidFill>
                  <a:srgbClr val="003399"/>
                </a:solidFill>
                <a:latin typeface="Calibri" panose="020F0502020204030204" pitchFamily="34" charset="0"/>
                <a:ea typeface="Lucida Sans Unicode" pitchFamily="2"/>
                <a:cs typeface="Tahoma" pitchFamily="2"/>
              </a:rPr>
              <a:t> </a:t>
            </a:r>
            <a:endParaRPr lang="de-DE" dirty="0"/>
          </a:p>
        </p:txBody>
      </p:sp>
      <p:sp>
        <p:nvSpPr>
          <p:cNvPr id="4" name="Textfeld 3"/>
          <p:cNvSpPr txBox="1"/>
          <p:nvPr/>
        </p:nvSpPr>
        <p:spPr>
          <a:xfrm>
            <a:off x="1847528" y="1308249"/>
            <a:ext cx="7848872" cy="3139321"/>
          </a:xfrm>
          <a:prstGeom prst="rect">
            <a:avLst/>
          </a:prstGeom>
          <a:noFill/>
        </p:spPr>
        <p:txBody>
          <a:bodyPr wrap="square" rtlCol="0">
            <a:spAutoFit/>
          </a:bodyPr>
          <a:lstStyle/>
          <a:p>
            <a:r>
              <a:rPr lang="de-DE" dirty="0"/>
              <a:t>Was sollte möglichst früh im Spiel kontrolliert werden?</a:t>
            </a:r>
          </a:p>
          <a:p>
            <a:endParaRPr lang="de-DE" dirty="0"/>
          </a:p>
          <a:p>
            <a:r>
              <a:rPr lang="de-DE" dirty="0"/>
              <a:t>Selfpass, absichtliches Unterbrechen, Reklamieren,</a:t>
            </a:r>
            <a:br>
              <a:rPr lang="de-DE" dirty="0"/>
            </a:br>
            <a:r>
              <a:rPr lang="de-DE" dirty="0"/>
              <a:t>gefährliche Bälle, körperliches Spiel, Tackling, etc.</a:t>
            </a:r>
          </a:p>
          <a:p>
            <a:endParaRPr lang="de-DE" dirty="0"/>
          </a:p>
          <a:p>
            <a:r>
              <a:rPr lang="de-DE" dirty="0"/>
              <a:t>Sei proaktiv – „Prävention ist besser als Heilung (Karte)!“</a:t>
            </a:r>
          </a:p>
          <a:p>
            <a:br>
              <a:rPr lang="de-DE" dirty="0"/>
            </a:br>
            <a:r>
              <a:rPr lang="de-DE" dirty="0"/>
              <a:t>Die richtige Kommunikation (durch Entscheidungen, Zeichen, Worte und letztendlich auch Karten) mit den Spielern ist sehr wichtig. </a:t>
            </a:r>
          </a:p>
          <a:p>
            <a:endParaRPr lang="de-DE" dirty="0"/>
          </a:p>
          <a:p>
            <a:r>
              <a:rPr lang="de-DE" b="1" dirty="0"/>
              <a:t>Die „Botschaft“ muss nicht nur ankommen, sondern auch verstanden werden.</a:t>
            </a:r>
          </a:p>
        </p:txBody>
      </p:sp>
      <p:sp>
        <p:nvSpPr>
          <p:cNvPr id="6" name="Titel 5"/>
          <p:cNvSpPr>
            <a:spLocks noGrp="1"/>
          </p:cNvSpPr>
          <p:nvPr>
            <p:ph type="title"/>
          </p:nvPr>
        </p:nvSpPr>
        <p:spPr/>
        <p:txBody>
          <a:bodyPr/>
          <a:lstStyle/>
          <a:p>
            <a:r>
              <a:rPr lang="de-DE" dirty="0"/>
              <a:t>Spielkontrolle / Management</a:t>
            </a:r>
          </a:p>
        </p:txBody>
      </p:sp>
    </p:spTree>
    <p:extLst>
      <p:ext uri="{BB962C8B-B14F-4D97-AF65-F5344CB8AC3E}">
        <p14:creationId xmlns:p14="http://schemas.microsoft.com/office/powerpoint/2010/main" val="179457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C072E2-D80F-A44D-AAF9-54CF06E28777}"/>
              </a:ext>
            </a:extLst>
          </p:cNvPr>
          <p:cNvSpPr>
            <a:spLocks noGrp="1"/>
          </p:cNvSpPr>
          <p:nvPr>
            <p:ph type="title"/>
          </p:nvPr>
        </p:nvSpPr>
        <p:spPr/>
        <p:txBody>
          <a:bodyPr/>
          <a:lstStyle/>
          <a:p>
            <a:r>
              <a:rPr lang="de-DE" dirty="0"/>
              <a:t>Persönliche Strafen Ablauf</a:t>
            </a:r>
          </a:p>
        </p:txBody>
      </p:sp>
      <p:graphicFrame>
        <p:nvGraphicFramePr>
          <p:cNvPr id="5" name="Inhaltsplatzhalter 4">
            <a:extLst>
              <a:ext uri="{FF2B5EF4-FFF2-40B4-BE49-F238E27FC236}">
                <a16:creationId xmlns:a16="http://schemas.microsoft.com/office/drawing/2014/main" id="{07D8187C-FDBB-7748-86B0-51DE70077947}"/>
              </a:ext>
            </a:extLst>
          </p:cNvPr>
          <p:cNvGraphicFramePr>
            <a:graphicFrameLocks noGrp="1"/>
          </p:cNvGraphicFramePr>
          <p:nvPr>
            <p:ph sz="quarter" idx="13"/>
          </p:nvPr>
        </p:nvGraphicFramePr>
        <p:xfrm>
          <a:off x="1431996" y="2367093"/>
          <a:ext cx="9327444" cy="34241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920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3776" y="5204"/>
            <a:ext cx="10364451" cy="686176"/>
          </a:xfrm>
        </p:spPr>
        <p:txBody>
          <a:bodyPr>
            <a:normAutofit fontScale="90000"/>
          </a:bodyPr>
          <a:lstStyle/>
          <a:p>
            <a:r>
              <a:rPr lang="de-DE" b="1" u="sng" dirty="0"/>
              <a:t>Der Torwart</a:t>
            </a:r>
          </a:p>
        </p:txBody>
      </p:sp>
      <p:sp>
        <p:nvSpPr>
          <p:cNvPr id="3" name="Inhaltsplatzhalter 2"/>
          <p:cNvSpPr>
            <a:spLocks noGrp="1"/>
          </p:cNvSpPr>
          <p:nvPr>
            <p:ph sz="quarter" idx="13"/>
          </p:nvPr>
        </p:nvSpPr>
        <p:spPr>
          <a:xfrm>
            <a:off x="421779" y="1210963"/>
            <a:ext cx="5180578" cy="3795584"/>
          </a:xfrm>
        </p:spPr>
        <p:txBody>
          <a:bodyPr>
            <a:normAutofit/>
          </a:bodyPr>
          <a:lstStyle/>
          <a:p>
            <a:pPr marL="0" indent="0">
              <a:buNone/>
            </a:pPr>
            <a:r>
              <a:rPr lang="de-DE" sz="1800" cap="none" dirty="0"/>
              <a:t>Der Torwart muss im Jugendbereich immer mit kompletter </a:t>
            </a:r>
          </a:p>
          <a:p>
            <a:pPr marL="0" indent="0">
              <a:buNone/>
            </a:pPr>
            <a:r>
              <a:rPr lang="de-DE" sz="1800" cap="none" dirty="0"/>
              <a:t>Schutzausrüstung und Schläger auf dem Spielfeld stehen.</a:t>
            </a:r>
          </a:p>
          <a:p>
            <a:r>
              <a:rPr lang="de-DE" sz="1800" cap="none" dirty="0"/>
              <a:t>Helm mit Gitter</a:t>
            </a:r>
          </a:p>
          <a:p>
            <a:r>
              <a:rPr lang="de-DE" sz="1800" cap="none" dirty="0"/>
              <a:t>Torwarthandschuhe</a:t>
            </a:r>
          </a:p>
          <a:p>
            <a:r>
              <a:rPr lang="de-DE" sz="1800" cap="none" dirty="0"/>
              <a:t>Oberleibschutz</a:t>
            </a:r>
          </a:p>
          <a:p>
            <a:r>
              <a:rPr lang="de-DE" sz="1800" cap="none" dirty="0"/>
              <a:t>Unterleibschutz</a:t>
            </a:r>
          </a:p>
          <a:p>
            <a:r>
              <a:rPr lang="de-DE" sz="1800" cap="none" dirty="0"/>
              <a:t>Schienen</a:t>
            </a:r>
          </a:p>
          <a:p>
            <a:r>
              <a:rPr lang="de-DE" sz="1800" cap="none" dirty="0"/>
              <a:t>Kicker</a:t>
            </a:r>
          </a:p>
          <a:p>
            <a:r>
              <a:rPr lang="de-DE" sz="1800" cap="none" dirty="0"/>
              <a:t>anders farbiges Trikot</a:t>
            </a:r>
          </a:p>
          <a:p>
            <a:endParaRPr lang="de-DE" cap="none" dirty="0"/>
          </a:p>
        </p:txBody>
      </p:sp>
      <p:pic>
        <p:nvPicPr>
          <p:cNvPr id="4" name="Grafik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25953" y="1143033"/>
            <a:ext cx="2666047" cy="4438198"/>
          </a:xfrm>
          <a:prstGeom prst="rect">
            <a:avLst/>
          </a:prstGeom>
        </p:spPr>
      </p:pic>
      <p:sp>
        <p:nvSpPr>
          <p:cNvPr id="5" name="Textfeld 4">
            <a:extLst>
              <a:ext uri="{FF2B5EF4-FFF2-40B4-BE49-F238E27FC236}">
                <a16:creationId xmlns:a16="http://schemas.microsoft.com/office/drawing/2014/main" id="{4DB78A28-00EF-484E-8F0C-21AACF2F57D7}"/>
              </a:ext>
            </a:extLst>
          </p:cNvPr>
          <p:cNvSpPr txBox="1"/>
          <p:nvPr/>
        </p:nvSpPr>
        <p:spPr>
          <a:xfrm>
            <a:off x="5602357" y="1210963"/>
            <a:ext cx="3529013" cy="4504003"/>
          </a:xfrm>
          <a:prstGeom prst="rect">
            <a:avLst/>
          </a:prstGeom>
          <a:noFill/>
        </p:spPr>
        <p:txBody>
          <a:bodyPr wrap="square" lIns="71323" tIns="35662" rIns="71323" bIns="35662" rtlCol="0">
            <a:spAutoFit/>
          </a:bodyPr>
          <a:lstStyle/>
          <a:p>
            <a:r>
              <a:rPr lang="de-DE" sz="1600" dirty="0"/>
              <a:t>Der Jugendtorwart muss im gesamten Spiel die komplette Ausrüstung tragen.</a:t>
            </a:r>
          </a:p>
          <a:p>
            <a:endParaRPr lang="de-DE" sz="1600" dirty="0"/>
          </a:p>
          <a:p>
            <a:pPr marL="342900" indent="-342900">
              <a:buFont typeface="+mj-lt"/>
              <a:buAutoNum type="arabicPeriod"/>
            </a:pPr>
            <a:r>
              <a:rPr lang="de-DE" sz="1600" dirty="0"/>
              <a:t>Verliert der Jugendtorwart im Spiel einen Ausrüstungsgegenstand, erfolgt ein Zeitstopp und der Torwart muss die Ausrüstung wieder anziehen. Es geht danach mit Bully weiter, auch wenn der Angriff bereits im Schusskreis war. </a:t>
            </a:r>
          </a:p>
          <a:p>
            <a:pPr marL="342900" indent="-342900">
              <a:buFont typeface="+mj-lt"/>
              <a:buAutoNum type="arabicPeriod"/>
            </a:pPr>
            <a:endParaRPr lang="de-DE" sz="1600" dirty="0"/>
          </a:p>
          <a:p>
            <a:pPr marL="342900" indent="-342900">
              <a:buFont typeface="+mj-lt"/>
              <a:buAutoNum type="arabicPeriod"/>
            </a:pPr>
            <a:r>
              <a:rPr lang="de-DE" sz="1600" dirty="0"/>
              <a:t>Verliert der Jugendtorwart während einer Strafecke einen Ausrüstungsgegenstand, erfolgt ein Zeitstopp und der Torwart muss die Ausrüstung wieder anziehen. Im Anschluss wird die Strafecke wiederholt.</a:t>
            </a:r>
          </a:p>
        </p:txBody>
      </p:sp>
    </p:spTree>
    <p:extLst>
      <p:ext uri="{BB962C8B-B14F-4D97-AF65-F5344CB8AC3E}">
        <p14:creationId xmlns:p14="http://schemas.microsoft.com/office/powerpoint/2010/main" val="25199433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u="sng" dirty="0"/>
              <a:t>Persönliche Strafen</a:t>
            </a:r>
          </a:p>
        </p:txBody>
      </p:sp>
      <p:graphicFrame>
        <p:nvGraphicFramePr>
          <p:cNvPr id="6" name="Inhaltsplatzhalter 5">
            <a:extLst>
              <a:ext uri="{FF2B5EF4-FFF2-40B4-BE49-F238E27FC236}">
                <a16:creationId xmlns:a16="http://schemas.microsoft.com/office/drawing/2014/main" id="{91A8D010-F4C6-3E4E-870A-AAD6FA01EAFD}"/>
              </a:ext>
            </a:extLst>
          </p:cNvPr>
          <p:cNvGraphicFramePr>
            <a:graphicFrameLocks noGrp="1"/>
          </p:cNvGraphicFramePr>
          <p:nvPr>
            <p:ph sz="quarter" idx="13"/>
            <p:extLst>
              <p:ext uri="{D42A27DB-BD31-4B8C-83A1-F6EECF244321}">
                <p14:modId xmlns:p14="http://schemas.microsoft.com/office/powerpoint/2010/main" val="2845640105"/>
              </p:ext>
            </p:extLst>
          </p:nvPr>
        </p:nvGraphicFramePr>
        <p:xfrm>
          <a:off x="1431998" y="1909893"/>
          <a:ext cx="9328007" cy="47195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2087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a:extLst>
              <a:ext uri="{FF2B5EF4-FFF2-40B4-BE49-F238E27FC236}">
                <a16:creationId xmlns:a16="http://schemas.microsoft.com/office/drawing/2014/main" id="{10313A47-DDF1-974F-A501-0550598A6BE3}"/>
              </a:ext>
            </a:extLst>
          </p:cNvPr>
          <p:cNvGraphicFramePr>
            <a:graphicFrameLocks noGrp="1"/>
          </p:cNvGraphicFramePr>
          <p:nvPr>
            <p:ph sz="quarter" idx="13"/>
            <p:extLst>
              <p:ext uri="{D42A27DB-BD31-4B8C-83A1-F6EECF244321}">
                <p14:modId xmlns:p14="http://schemas.microsoft.com/office/powerpoint/2010/main" val="35278087"/>
              </p:ext>
            </p:extLst>
          </p:nvPr>
        </p:nvGraphicFramePr>
        <p:xfrm>
          <a:off x="1414852" y="824042"/>
          <a:ext cx="9327444" cy="52338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988588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p:txBody>
      </p:sp>
      <p:sp>
        <p:nvSpPr>
          <p:cNvPr id="6" name="Rechteck 5"/>
          <p:cNvSpPr/>
          <p:nvPr/>
        </p:nvSpPr>
        <p:spPr>
          <a:xfrm>
            <a:off x="1524000" y="1268760"/>
            <a:ext cx="9144000" cy="3600986"/>
          </a:xfrm>
          <a:prstGeom prst="rect">
            <a:avLst/>
          </a:prstGeom>
        </p:spPr>
        <p:txBody>
          <a:bodyPr wrap="square">
            <a:spAutoFit/>
          </a:bodyPr>
          <a:lstStyle/>
          <a:p>
            <a:pPr marL="0" lvl="1">
              <a:spcBef>
                <a:spcPts val="600"/>
              </a:spcBef>
              <a:buClr>
                <a:srgbClr val="0066CC"/>
              </a:buClr>
              <a:buSzPct val="100000"/>
              <a:defRPr sz="1800" b="0" i="0" u="none" strike="noStrike" kern="0" cap="none" spc="0" baseline="0">
                <a:solidFill>
                  <a:srgbClr val="000000"/>
                </a:solidFill>
                <a:uFillTx/>
              </a:defRPr>
            </a:pPr>
            <a:r>
              <a:rPr lang="de-DE" dirty="0">
                <a:latin typeface="+mj-lt"/>
                <a:ea typeface="Lucida Sans Unicode" pitchFamily="2"/>
                <a:cs typeface="Tahoma" pitchFamily="2"/>
              </a:rPr>
              <a:t>Verhalten von Trainern und Betreuern</a:t>
            </a:r>
          </a:p>
          <a:p>
            <a:pPr marL="0" lvl="1">
              <a:spcBef>
                <a:spcPts val="600"/>
              </a:spcBef>
              <a:buClr>
                <a:srgbClr val="0066CC"/>
              </a:buClr>
              <a:buSzPct val="100000"/>
              <a:defRPr sz="1800" b="0" i="0" u="none" strike="noStrike" kern="0" cap="none" spc="0" baseline="0">
                <a:solidFill>
                  <a:srgbClr val="000000"/>
                </a:solidFill>
                <a:uFillTx/>
              </a:defRPr>
            </a:pPr>
            <a:endParaRPr lang="de-DE" dirty="0">
              <a:latin typeface="+mj-lt"/>
              <a:ea typeface="Lucida Sans Unicode" pitchFamily="2"/>
              <a:cs typeface="Tahoma" pitchFamily="2"/>
            </a:endParaRPr>
          </a:p>
          <a:p>
            <a:pPr marL="342900" lvl="1" indent="-342900">
              <a:spcBef>
                <a:spcPts val="500"/>
              </a:spcBef>
              <a:spcAft>
                <a:spcPts val="300"/>
              </a:spcAft>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pitchFamily="2"/>
              </a:rPr>
              <a:t>Lautstarkes Reklamieren, Beschimpfungen, schlechtes Benehmen, „Gruppenproteste“ und Geschrei sind nicht im Sinne des Spiels</a:t>
            </a:r>
          </a:p>
          <a:p>
            <a:pPr marL="342900" lvl="1" indent="-342900">
              <a:spcBef>
                <a:spcPts val="500"/>
              </a:spcBef>
              <a:spcAft>
                <a:spcPts val="300"/>
              </a:spcAft>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pitchFamily="2"/>
              </a:rPr>
              <a:t>Das Umringen von Schiedsrichtern nach kritischen Situationen kann nicht geduldet werden. Der Mannschaftsführer ist verantwortlich für das Benehmen seiner Mannschaft. Bei einer „Spielertraube (sobald ein 3. Spieler hinzukommt) soll der Mannschaftsführer mit einer persönlichen Strafe verwarnt werden (grüne Karte)</a:t>
            </a:r>
          </a:p>
          <a:p>
            <a:pPr marL="342900" lvl="1" indent="-342900">
              <a:spcBef>
                <a:spcPts val="500"/>
              </a:spcBef>
              <a:spcAft>
                <a:spcPts val="300"/>
              </a:spcAft>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pitchFamily="2"/>
              </a:rPr>
              <a:t>Versucht solche Probleme von der ersten Minute an zu unterbinden, indem ihr eure Fähigkeiten und die zur Verfügung stehenden Mittel nutzt</a:t>
            </a:r>
          </a:p>
          <a:p>
            <a:pPr marL="0" lvl="1">
              <a:spcBef>
                <a:spcPts val="600"/>
              </a:spcBef>
              <a:buClr>
                <a:srgbClr val="0066CC"/>
              </a:buClr>
              <a:buSzPct val="100000"/>
              <a:defRPr sz="1800" b="0" i="0" u="none" strike="noStrike" kern="0" cap="none" spc="0" baseline="0">
                <a:solidFill>
                  <a:srgbClr val="000000"/>
                </a:solidFill>
                <a:uFillTx/>
              </a:defRPr>
            </a:pPr>
            <a:endParaRPr lang="de-DE" dirty="0">
              <a:latin typeface="+mj-lt"/>
              <a:ea typeface="Lucida Sans Unicode" pitchFamily="2"/>
              <a:cs typeface="Tahoma" pitchFamily="2"/>
            </a:endParaRPr>
          </a:p>
        </p:txBody>
      </p:sp>
      <p:sp>
        <p:nvSpPr>
          <p:cNvPr id="8" name="Titel 2"/>
          <p:cNvSpPr>
            <a:spLocks noGrp="1"/>
          </p:cNvSpPr>
          <p:nvPr>
            <p:ph type="title"/>
          </p:nvPr>
        </p:nvSpPr>
        <p:spPr>
          <a:xfrm>
            <a:off x="954000" y="144000"/>
            <a:ext cx="10620000" cy="792000"/>
          </a:xfrm>
        </p:spPr>
        <p:txBody>
          <a:bodyPr>
            <a:normAutofit/>
          </a:bodyPr>
          <a:lstStyle/>
          <a:p>
            <a:r>
              <a:rPr lang="de-DE" dirty="0"/>
              <a:t>Persönliche Strafen - Verhalten</a:t>
            </a:r>
          </a:p>
        </p:txBody>
      </p:sp>
    </p:spTree>
    <p:extLst>
      <p:ext uri="{BB962C8B-B14F-4D97-AF65-F5344CB8AC3E}">
        <p14:creationId xmlns:p14="http://schemas.microsoft.com/office/powerpoint/2010/main" val="21096118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p:txBody>
      </p:sp>
      <p:sp>
        <p:nvSpPr>
          <p:cNvPr id="6" name="Rechteck 5"/>
          <p:cNvSpPr/>
          <p:nvPr/>
        </p:nvSpPr>
        <p:spPr>
          <a:xfrm>
            <a:off x="1524000" y="1268761"/>
            <a:ext cx="9144000" cy="2139047"/>
          </a:xfrm>
          <a:prstGeom prst="rect">
            <a:avLst/>
          </a:prstGeom>
        </p:spPr>
        <p:txBody>
          <a:bodyPr wrap="square">
            <a:spAutoFit/>
          </a:bodyPr>
          <a:lstStyle/>
          <a:p>
            <a:pPr marL="0" lvl="1">
              <a:spcBef>
                <a:spcPts val="600"/>
              </a:spcBef>
              <a:buClr>
                <a:srgbClr val="0066CC"/>
              </a:buClr>
              <a:buSzPct val="100000"/>
              <a:defRPr sz="1800" b="0" i="0" u="none" strike="noStrike" kern="0" cap="none" spc="0" baseline="0">
                <a:solidFill>
                  <a:srgbClr val="000000"/>
                </a:solidFill>
                <a:uFillTx/>
              </a:defRPr>
            </a:pPr>
            <a:r>
              <a:rPr lang="de-DE" dirty="0">
                <a:latin typeface="+mj-lt"/>
                <a:ea typeface="Lucida Sans Unicode" pitchFamily="2"/>
                <a:cs typeface="Tahoma" pitchFamily="2"/>
              </a:rPr>
              <a:t>Folgen der Bankstrafe:</a:t>
            </a:r>
          </a:p>
          <a:p>
            <a:pPr marL="0" lvl="1">
              <a:spcBef>
                <a:spcPts val="600"/>
              </a:spcBef>
              <a:buClr>
                <a:srgbClr val="0066CC"/>
              </a:buClr>
              <a:buSzPct val="100000"/>
              <a:defRPr sz="1800" b="0" i="0" u="none" strike="noStrike" kern="0" cap="none" spc="0" baseline="0">
                <a:solidFill>
                  <a:srgbClr val="000000"/>
                </a:solidFill>
                <a:uFillTx/>
              </a:defRPr>
            </a:pPr>
            <a:endParaRPr lang="de-DE" dirty="0">
              <a:latin typeface="+mj-lt"/>
              <a:ea typeface="Lucida Sans Unicode" pitchFamily="2"/>
              <a:cs typeface="Tahoma" pitchFamily="2"/>
            </a:endParaRPr>
          </a:p>
          <a:p>
            <a:pPr marL="342900" lvl="1" indent="-342900">
              <a:spcBef>
                <a:spcPts val="550"/>
              </a:spcBef>
              <a:spcAft>
                <a:spcPts val="298"/>
              </a:spcAft>
              <a:buClr>
                <a:schemeClr val="tx1"/>
              </a:buClr>
              <a:buSzPct val="100000"/>
              <a:buFont typeface="Arial" panose="020B0604020202020204" pitchFamily="34" charset="0"/>
              <a:buChar char="•"/>
            </a:pPr>
            <a:r>
              <a:rPr lang="de-DE" dirty="0">
                <a:latin typeface="+mj-lt"/>
                <a:ea typeface="Lucida Sans Unicode" pitchFamily="2"/>
                <a:cs typeface="Tahoma" pitchFamily="2"/>
              </a:rPr>
              <a:t>eine persönliche Strafe ist mit Hilfe der Karten anzuzeigen,</a:t>
            </a:r>
          </a:p>
          <a:p>
            <a:pPr marL="342900" lvl="1" indent="-342900">
              <a:spcBef>
                <a:spcPts val="550"/>
              </a:spcBef>
              <a:spcAft>
                <a:spcPts val="298"/>
              </a:spcAft>
              <a:buClr>
                <a:schemeClr val="tx1"/>
              </a:buClr>
              <a:buSzPct val="100000"/>
              <a:buFont typeface="Arial" panose="020B0604020202020204" pitchFamily="34" charset="0"/>
              <a:buChar char="•"/>
            </a:pPr>
            <a:r>
              <a:rPr lang="de-DE" dirty="0">
                <a:latin typeface="+mj-lt"/>
                <a:ea typeface="Lucida Sans Unicode" pitchFamily="2"/>
                <a:cs typeface="Tahoma" pitchFamily="2"/>
              </a:rPr>
              <a:t>Karten gegen die Betreuer fallen in das Kontingent der Mannschaft</a:t>
            </a:r>
          </a:p>
          <a:p>
            <a:pPr marL="342900" lvl="1" indent="-342900">
              <a:spcBef>
                <a:spcPts val="550"/>
              </a:spcBef>
              <a:spcAft>
                <a:spcPts val="298"/>
              </a:spcAft>
              <a:buClr>
                <a:schemeClr val="tx1"/>
              </a:buClr>
              <a:buSzPct val="100000"/>
              <a:buFont typeface="Arial" panose="020B0604020202020204" pitchFamily="34" charset="0"/>
              <a:buChar char="•"/>
            </a:pPr>
            <a:r>
              <a:rPr lang="de-DE" dirty="0">
                <a:latin typeface="+mj-lt"/>
                <a:ea typeface="Lucida Sans Unicode" pitchFamily="2"/>
                <a:cs typeface="Tahoma" pitchFamily="2"/>
              </a:rPr>
              <a:t>bei einer gelben, gelb-roten oder roten Karte muss der Mannschaftskapitän einen Spieler benennen, der das Spielfeld verlässt (dieser steht jedoch zum Einwechseln zur Verfügung)</a:t>
            </a:r>
          </a:p>
        </p:txBody>
      </p:sp>
      <p:sp>
        <p:nvSpPr>
          <p:cNvPr id="8" name="Titel 2"/>
          <p:cNvSpPr>
            <a:spLocks noGrp="1"/>
          </p:cNvSpPr>
          <p:nvPr>
            <p:ph type="title"/>
          </p:nvPr>
        </p:nvSpPr>
        <p:spPr>
          <a:xfrm>
            <a:off x="954000" y="144000"/>
            <a:ext cx="10620000" cy="792000"/>
          </a:xfrm>
        </p:spPr>
        <p:txBody>
          <a:bodyPr>
            <a:normAutofit/>
          </a:bodyPr>
          <a:lstStyle/>
          <a:p>
            <a:r>
              <a:rPr lang="de-DE" dirty="0"/>
              <a:t>Persönliche Strafen - Bankstrafe</a:t>
            </a:r>
          </a:p>
        </p:txBody>
      </p:sp>
      <p:sp>
        <p:nvSpPr>
          <p:cNvPr id="5" name="Rechteck 4">
            <a:extLst>
              <a:ext uri="{FF2B5EF4-FFF2-40B4-BE49-F238E27FC236}">
                <a16:creationId xmlns:a16="http://schemas.microsoft.com/office/drawing/2014/main" id="{65465B1E-D0E2-9A4C-860A-605E7CD24F00}"/>
              </a:ext>
            </a:extLst>
          </p:cNvPr>
          <p:cNvSpPr/>
          <p:nvPr/>
        </p:nvSpPr>
        <p:spPr>
          <a:xfrm>
            <a:off x="1524000" y="3450193"/>
            <a:ext cx="9144000" cy="1554272"/>
          </a:xfrm>
          <a:prstGeom prst="rect">
            <a:avLst/>
          </a:prstGeom>
        </p:spPr>
        <p:txBody>
          <a:bodyPr wrap="square">
            <a:spAutoFit/>
          </a:bodyPr>
          <a:lstStyle/>
          <a:p>
            <a:pPr marL="342900" lvl="1" indent="-342900">
              <a:spcBef>
                <a:spcPts val="600"/>
              </a:spcBef>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pitchFamily="2"/>
              </a:rPr>
              <a:t>auch gegen den Trainer/Betreuer usw., der auf der Mannschaftsbank sitzt, darf eine persönliche Strafe (Karte) ausgesprochen werden; Betreuer sind also wie Spieler zu behandeln</a:t>
            </a:r>
          </a:p>
          <a:p>
            <a:pPr marL="342900" lvl="1" indent="-342900">
              <a:spcBef>
                <a:spcPts val="600"/>
              </a:spcBef>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pitchFamily="2"/>
              </a:rPr>
              <a:t>alle Auswechselspieler und bis zu 4 Betreuer einer Mannschaft müssen bei Meisterschaftsspielen auf ihrer Mannschaftsbank sitzen</a:t>
            </a:r>
          </a:p>
        </p:txBody>
      </p:sp>
    </p:spTree>
    <p:extLst>
      <p:ext uri="{BB962C8B-B14F-4D97-AF65-F5344CB8AC3E}">
        <p14:creationId xmlns:p14="http://schemas.microsoft.com/office/powerpoint/2010/main" val="8446119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p:txBody>
      </p:sp>
      <p:sp>
        <p:nvSpPr>
          <p:cNvPr id="6" name="Rechteck 5"/>
          <p:cNvSpPr/>
          <p:nvPr/>
        </p:nvSpPr>
        <p:spPr>
          <a:xfrm>
            <a:off x="1445941" y="1748263"/>
            <a:ext cx="8604448" cy="1633781"/>
          </a:xfrm>
          <a:prstGeom prst="rect">
            <a:avLst/>
          </a:prstGeom>
        </p:spPr>
        <p:txBody>
          <a:bodyPr wrap="square" anchor="t">
            <a:spAutoFit/>
          </a:bodyPr>
          <a:lstStyle/>
          <a:p>
            <a:pPr marL="800100" lvl="1" indent="-342900">
              <a:spcBef>
                <a:spcPts val="500"/>
              </a:spcBef>
              <a:buFont typeface="Arial" panose="020B0604020202020204" pitchFamily="34" charset="0"/>
              <a:buChar char="•"/>
              <a:tabLst>
                <a:tab pos="177475" algn="l"/>
                <a:tab pos="914033" algn="l"/>
                <a:tab pos="1828433" algn="l"/>
                <a:tab pos="2742833" algn="l"/>
                <a:tab pos="3657233" algn="l"/>
                <a:tab pos="4571633" algn="l"/>
                <a:tab pos="5486033" algn="l"/>
                <a:tab pos="6400433" algn="l"/>
                <a:tab pos="7314833" algn="l"/>
                <a:tab pos="8229233" algn="l"/>
                <a:tab pos="9143633" algn="l"/>
                <a:tab pos="10058033" algn="l"/>
              </a:tabLst>
              <a:defRPr sz="1800" b="0" i="0" u="none" strike="noStrike" kern="0" cap="none" spc="0" baseline="0">
                <a:solidFill>
                  <a:srgbClr val="000000"/>
                </a:solidFill>
                <a:uFillTx/>
              </a:defRPr>
            </a:pPr>
            <a:r>
              <a:rPr lang="de-DE" sz="2400" dirty="0">
                <a:latin typeface="+mj-lt"/>
                <a:ea typeface="Lucida Sans Unicode" pitchFamily="2"/>
                <a:cs typeface="Tahoma" pitchFamily="2"/>
              </a:rPr>
              <a:t>Ein Torwart darf im laufenden Spiel nicht als Feldspieler eingesetzt werden. </a:t>
            </a:r>
          </a:p>
          <a:p>
            <a:pPr marL="800100" lvl="1" indent="-342900">
              <a:spcBef>
                <a:spcPts val="500"/>
              </a:spcBef>
              <a:buFont typeface="Arial" panose="020B0604020202020204" pitchFamily="34" charset="0"/>
              <a:buChar char="•"/>
              <a:tabLst>
                <a:tab pos="177475" algn="l"/>
                <a:tab pos="914033" algn="l"/>
                <a:tab pos="1828433" algn="l"/>
                <a:tab pos="2742833" algn="l"/>
                <a:tab pos="3657233" algn="l"/>
                <a:tab pos="4571633" algn="l"/>
                <a:tab pos="5486033" algn="l"/>
                <a:tab pos="6400433" algn="l"/>
                <a:tab pos="7314833" algn="l"/>
                <a:tab pos="8229233" algn="l"/>
                <a:tab pos="9143633" algn="l"/>
                <a:tab pos="10058033" algn="l"/>
              </a:tabLst>
              <a:defRPr sz="1800" b="0" i="0" u="none" strike="noStrike" kern="0" cap="none" spc="0" baseline="0">
                <a:solidFill>
                  <a:srgbClr val="000000"/>
                </a:solidFill>
                <a:uFillTx/>
              </a:defRPr>
            </a:pPr>
            <a:r>
              <a:rPr lang="de-DE" sz="2400" dirty="0">
                <a:latin typeface="+mj-lt"/>
                <a:ea typeface="Lucida Sans Unicode" pitchFamily="2"/>
                <a:cs typeface="Tahoma"/>
              </a:rPr>
              <a:t>Ein auf Zeit (grün und gelb) hinausgestellter Spieler darf am </a:t>
            </a:r>
            <a:r>
              <a:rPr lang="de-DE" sz="2400" b="1" dirty="0">
                <a:latin typeface="+mj-lt"/>
                <a:ea typeface="Lucida Sans Unicode" pitchFamily="2"/>
                <a:cs typeface="Tahoma"/>
              </a:rPr>
              <a:t>Shoot-Out-Wettbewerb </a:t>
            </a:r>
            <a:r>
              <a:rPr lang="de-DE" sz="2400" dirty="0">
                <a:latin typeface="+mj-lt"/>
                <a:ea typeface="Lucida Sans Unicode" pitchFamily="2"/>
                <a:cs typeface="Tahoma"/>
              </a:rPr>
              <a:t>teilnehmen.</a:t>
            </a:r>
          </a:p>
        </p:txBody>
      </p:sp>
      <p:sp>
        <p:nvSpPr>
          <p:cNvPr id="3" name="Titel 2"/>
          <p:cNvSpPr>
            <a:spLocks noGrp="1"/>
          </p:cNvSpPr>
          <p:nvPr>
            <p:ph type="title"/>
          </p:nvPr>
        </p:nvSpPr>
        <p:spPr/>
        <p:txBody>
          <a:bodyPr/>
          <a:lstStyle/>
          <a:p>
            <a:r>
              <a:rPr lang="de-DE" dirty="0"/>
              <a:t>Sonstiges</a:t>
            </a:r>
          </a:p>
        </p:txBody>
      </p:sp>
    </p:spTree>
    <p:extLst>
      <p:ext uri="{BB962C8B-B14F-4D97-AF65-F5344CB8AC3E}">
        <p14:creationId xmlns:p14="http://schemas.microsoft.com/office/powerpoint/2010/main" val="24481447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u="sng" cap="none" dirty="0"/>
              <a:t>Nach dem Spiel</a:t>
            </a:r>
          </a:p>
        </p:txBody>
      </p:sp>
      <p:sp>
        <p:nvSpPr>
          <p:cNvPr id="4" name="Inhaltsplatzhalter 3"/>
          <p:cNvSpPr>
            <a:spLocks noGrp="1"/>
          </p:cNvSpPr>
          <p:nvPr>
            <p:ph sz="quarter" idx="13"/>
          </p:nvPr>
        </p:nvSpPr>
        <p:spPr>
          <a:xfrm>
            <a:off x="913804" y="1615590"/>
            <a:ext cx="10363827" cy="2112174"/>
          </a:xfrm>
        </p:spPr>
        <p:txBody>
          <a:bodyPr vert="horz" lIns="91440" tIns="45720" rIns="91440" bIns="45720" rtlCol="0" anchor="t">
            <a:normAutofit/>
          </a:bodyPr>
          <a:lstStyle/>
          <a:p>
            <a:r>
              <a:rPr lang="de-DE" sz="2800" cap="none" dirty="0"/>
              <a:t>Den Spielberichtsbogen ausfüllen und unterschreiben</a:t>
            </a:r>
            <a:endParaRPr lang="de-DE" sz="2800" cap="none" dirty="0">
              <a:cs typeface="Calibri"/>
            </a:endParaRPr>
          </a:p>
          <a:p>
            <a:r>
              <a:rPr lang="de-DE" sz="2800" b="1" cap="none" dirty="0"/>
              <a:t>Keine Diskussionen mit Trainern und Spielern anfangen!</a:t>
            </a:r>
            <a:endParaRPr lang="de-DE" sz="2800" b="1" cap="none" dirty="0">
              <a:cs typeface="Calibri"/>
            </a:endParaRPr>
          </a:p>
          <a:p>
            <a:r>
              <a:rPr lang="de-DE" sz="2800" b="1" cap="none" dirty="0"/>
              <a:t>Bei Problemen am besten an den Trainer/ Betreuer der Heimmannschaft wenden</a:t>
            </a:r>
            <a:endParaRPr lang="de-DE" sz="2800" b="1" cap="none" dirty="0">
              <a:cs typeface="Calibri"/>
            </a:endParaRPr>
          </a:p>
        </p:txBody>
      </p:sp>
      <p:pic>
        <p:nvPicPr>
          <p:cNvPr id="5" name="Grafik 4">
            <a:extLst>
              <a:ext uri="{FF2B5EF4-FFF2-40B4-BE49-F238E27FC236}">
                <a16:creationId xmlns:a16="http://schemas.microsoft.com/office/drawing/2014/main" id="{D4405988-331A-4B1F-B33C-20FDC69E139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15365" y="3738915"/>
            <a:ext cx="4560706" cy="2623868"/>
          </a:xfrm>
          <a:prstGeom prst="rect">
            <a:avLst/>
          </a:prstGeom>
        </p:spPr>
      </p:pic>
    </p:spTree>
    <p:extLst>
      <p:ext uri="{BB962C8B-B14F-4D97-AF65-F5344CB8AC3E}">
        <p14:creationId xmlns:p14="http://schemas.microsoft.com/office/powerpoint/2010/main" val="35980440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Bildschirmausschnit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8038" y="1939534"/>
            <a:ext cx="1724266" cy="3505690"/>
          </a:xfrm>
          <a:prstGeom prst="rect">
            <a:avLst/>
          </a:prstGeom>
        </p:spPr>
      </p:pic>
      <p:sp>
        <p:nvSpPr>
          <p:cNvPr id="2" name="Titel 1"/>
          <p:cNvSpPr>
            <a:spLocks noGrp="1"/>
          </p:cNvSpPr>
          <p:nvPr>
            <p:ph type="title"/>
          </p:nvPr>
        </p:nvSpPr>
        <p:spPr/>
        <p:txBody>
          <a:bodyPr>
            <a:normAutofit/>
          </a:bodyPr>
          <a:lstStyle/>
          <a:p>
            <a:r>
              <a:rPr lang="de-DE" dirty="0"/>
              <a:t>Der Regeltest</a:t>
            </a:r>
          </a:p>
        </p:txBody>
      </p:sp>
      <p:sp>
        <p:nvSpPr>
          <p:cNvPr id="10" name="Inhaltsplatzhalter 2"/>
          <p:cNvSpPr>
            <a:spLocks noGrp="1"/>
          </p:cNvSpPr>
          <p:nvPr>
            <p:ph idx="1"/>
          </p:nvPr>
        </p:nvSpPr>
        <p:spPr>
          <a:xfrm>
            <a:off x="609600" y="1166089"/>
            <a:ext cx="10972800" cy="4525963"/>
          </a:xfrm>
        </p:spPr>
        <p:txBody>
          <a:bodyPr>
            <a:normAutofit/>
          </a:bodyPr>
          <a:lstStyle/>
          <a:p>
            <a:r>
              <a:rPr lang="de-DE" sz="1800" dirty="0"/>
              <a:t>Um den Online-Regeltest schreiben zu können, muss folgendes gemacht werden</a:t>
            </a:r>
            <a:br>
              <a:rPr lang="de-DE" sz="1800" dirty="0"/>
            </a:br>
            <a:r>
              <a:rPr lang="de-DE" sz="1800" dirty="0"/>
              <a:t>(Vorher ist auch keine Einladung zum Online-Regeltest möglich)</a:t>
            </a:r>
          </a:p>
          <a:p>
            <a:endParaRPr lang="de-DE" sz="1800" dirty="0"/>
          </a:p>
        </p:txBody>
      </p:sp>
      <p:sp>
        <p:nvSpPr>
          <p:cNvPr id="12" name="Inhaltsplatzhalter 2"/>
          <p:cNvSpPr txBox="1">
            <a:spLocks/>
          </p:cNvSpPr>
          <p:nvPr/>
        </p:nvSpPr>
        <p:spPr>
          <a:xfrm>
            <a:off x="609600" y="2204864"/>
            <a:ext cx="6134472" cy="30963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800" dirty="0">
                <a:solidFill>
                  <a:prstClr val="black"/>
                </a:solidFill>
              </a:rPr>
              <a:t>die Seite </a:t>
            </a:r>
            <a:r>
              <a:rPr lang="de-DE" sz="1800" dirty="0">
                <a:solidFill>
                  <a:prstClr val="black"/>
                </a:solidFill>
                <a:hlinkClick r:id="rId3"/>
              </a:rPr>
              <a:t>www.bayernhockey.de</a:t>
            </a:r>
            <a:r>
              <a:rPr lang="de-DE" sz="1800" dirty="0">
                <a:solidFill>
                  <a:prstClr val="black"/>
                </a:solidFill>
              </a:rPr>
              <a:t> öffnen</a:t>
            </a:r>
          </a:p>
          <a:p>
            <a:r>
              <a:rPr lang="de-DE" sz="1800" dirty="0">
                <a:solidFill>
                  <a:prstClr val="black"/>
                </a:solidFill>
              </a:rPr>
              <a:t>mit seinen Anmeldedaten anmelden</a:t>
            </a:r>
          </a:p>
          <a:p>
            <a:r>
              <a:rPr lang="de-DE" sz="1800" dirty="0">
                <a:solidFill>
                  <a:prstClr val="black"/>
                </a:solidFill>
              </a:rPr>
              <a:t>Links auf den Reiter „Schiedsrichter“ klicken</a:t>
            </a:r>
          </a:p>
          <a:p>
            <a:r>
              <a:rPr lang="de-DE" sz="1800" dirty="0">
                <a:solidFill>
                  <a:prstClr val="black"/>
                </a:solidFill>
              </a:rPr>
              <a:t>Auf der rechten Seite</a:t>
            </a:r>
            <a:br>
              <a:rPr lang="de-DE" sz="1800" dirty="0">
                <a:solidFill>
                  <a:prstClr val="black"/>
                </a:solidFill>
              </a:rPr>
            </a:br>
            <a:r>
              <a:rPr lang="de-DE" sz="1800" i="1" dirty="0">
                <a:solidFill>
                  <a:prstClr val="black"/>
                </a:solidFill>
              </a:rPr>
              <a:t>„Schiedsrichter on Web“</a:t>
            </a:r>
            <a:r>
              <a:rPr lang="de-DE" sz="1800" dirty="0">
                <a:solidFill>
                  <a:prstClr val="black"/>
                </a:solidFill>
              </a:rPr>
              <a:t> anklicken</a:t>
            </a:r>
          </a:p>
          <a:p>
            <a:r>
              <a:rPr lang="de-DE" sz="1800" dirty="0">
                <a:solidFill>
                  <a:prstClr val="black"/>
                </a:solidFill>
              </a:rPr>
              <a:t>Im Hauptfenster </a:t>
            </a:r>
            <a:br>
              <a:rPr lang="de-DE" sz="1800" dirty="0">
                <a:solidFill>
                  <a:prstClr val="black"/>
                </a:solidFill>
              </a:rPr>
            </a:br>
            <a:r>
              <a:rPr lang="de-DE" sz="1800" i="1" dirty="0">
                <a:solidFill>
                  <a:prstClr val="black"/>
                </a:solidFill>
              </a:rPr>
              <a:t>„Schiedsrichter on Web starten“</a:t>
            </a:r>
            <a:r>
              <a:rPr lang="de-DE" sz="1800" dirty="0">
                <a:solidFill>
                  <a:prstClr val="black"/>
                </a:solidFill>
              </a:rPr>
              <a:t> anklicken</a:t>
            </a:r>
          </a:p>
        </p:txBody>
      </p:sp>
      <p:cxnSp>
        <p:nvCxnSpPr>
          <p:cNvPr id="13" name="Gerade Verbindung mit Pfeil 12"/>
          <p:cNvCxnSpPr/>
          <p:nvPr/>
        </p:nvCxnSpPr>
        <p:spPr>
          <a:xfrm>
            <a:off x="5858189" y="3104941"/>
            <a:ext cx="1173915" cy="1044139"/>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14" name="Gerade Verbindung mit Pfeil 13"/>
          <p:cNvCxnSpPr/>
          <p:nvPr/>
        </p:nvCxnSpPr>
        <p:spPr>
          <a:xfrm>
            <a:off x="6492044" y="5589240"/>
            <a:ext cx="2412268" cy="0"/>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15" name="Gerader Verbinder 14"/>
          <p:cNvCxnSpPr/>
          <p:nvPr/>
        </p:nvCxnSpPr>
        <p:spPr>
          <a:xfrm flipH="1">
            <a:off x="3719736" y="3387103"/>
            <a:ext cx="2138453" cy="0"/>
          </a:xfrm>
          <a:prstGeom prst="line">
            <a:avLst/>
          </a:prstGeom>
          <a:ln w="28575"/>
        </p:spPr>
        <p:style>
          <a:lnRef idx="2">
            <a:schemeClr val="dk1"/>
          </a:lnRef>
          <a:fillRef idx="0">
            <a:schemeClr val="dk1"/>
          </a:fillRef>
          <a:effectRef idx="1">
            <a:schemeClr val="dk1"/>
          </a:effectRef>
          <a:fontRef idx="minor">
            <a:schemeClr val="tx1"/>
          </a:fontRef>
        </p:style>
      </p:cxnSp>
      <p:pic>
        <p:nvPicPr>
          <p:cNvPr id="16" name="Grafik 15" descr="Bildschirmausschnit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4312" y="5217995"/>
            <a:ext cx="1914792" cy="1019317"/>
          </a:xfrm>
          <a:prstGeom prst="rect">
            <a:avLst/>
          </a:prstGeom>
        </p:spPr>
      </p:pic>
      <p:cxnSp>
        <p:nvCxnSpPr>
          <p:cNvPr id="17" name="Gerader Verbinder 15"/>
          <p:cNvCxnSpPr/>
          <p:nvPr/>
        </p:nvCxnSpPr>
        <p:spPr>
          <a:xfrm>
            <a:off x="5858189" y="3387103"/>
            <a:ext cx="633855" cy="2202137"/>
          </a:xfrm>
          <a:prstGeom prst="line">
            <a:avLst/>
          </a:prstGeom>
          <a:ln w="28575"/>
        </p:spPr>
        <p:style>
          <a:lnRef idx="2">
            <a:schemeClr val="dk1"/>
          </a:lnRef>
          <a:fillRef idx="0">
            <a:schemeClr val="dk1"/>
          </a:fillRef>
          <a:effectRef idx="1">
            <a:schemeClr val="dk1"/>
          </a:effectRef>
          <a:fontRef idx="minor">
            <a:schemeClr val="tx1"/>
          </a:fontRef>
        </p:style>
      </p:cxnSp>
      <p:cxnSp>
        <p:nvCxnSpPr>
          <p:cNvPr id="18" name="Gerader Verbinder 17"/>
          <p:cNvCxnSpPr/>
          <p:nvPr/>
        </p:nvCxnSpPr>
        <p:spPr>
          <a:xfrm flipH="1">
            <a:off x="5184949" y="3104941"/>
            <a:ext cx="673241" cy="0"/>
          </a:xfrm>
          <a:prstGeom prst="line">
            <a:avLst/>
          </a:prstGeom>
          <a:ln w="28575"/>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1125881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545025" y="1124744"/>
            <a:ext cx="9144000" cy="2308324"/>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de-DE" dirty="0"/>
              <a:t>Ihr habt 7 Tage nach dem Lehrgang Zeit euch bei SOW anzumelden</a:t>
            </a:r>
          </a:p>
          <a:p>
            <a:endParaRPr lang="de-DE" dirty="0"/>
          </a:p>
          <a:p>
            <a:pPr marL="342900" indent="-342900">
              <a:buFont typeface="Arial" panose="020B0604020202020204" pitchFamily="34" charset="0"/>
              <a:buChar char="•"/>
            </a:pPr>
            <a:r>
              <a:rPr lang="de-DE" dirty="0"/>
              <a:t>In der Woche drauf kommt die Einladung mit dem Test (einfach im SOW nachschauen)</a:t>
            </a:r>
          </a:p>
          <a:p>
            <a:endParaRPr lang="de-DE" dirty="0"/>
          </a:p>
          <a:p>
            <a:pPr marL="342900" indent="-342900">
              <a:buFont typeface="Arial" panose="020B0604020202020204" pitchFamily="34" charset="0"/>
              <a:buChar char="•"/>
            </a:pPr>
            <a:r>
              <a:rPr lang="de-DE" dirty="0"/>
              <a:t>In den darauffolgenden 2 Wochen habt ihr Zeit den Test zu machen, wer den Test nicht macht zählt als durchgefallen! Solltet ihr mehr Zeit benötigen schreibt eine Mail an </a:t>
            </a:r>
            <a:r>
              <a:rPr lang="de-DE" dirty="0">
                <a:solidFill>
                  <a:srgbClr val="0070C0"/>
                </a:solidFill>
                <a:hlinkClick r:id="rId2"/>
              </a:rPr>
              <a:t>ansetzungen</a:t>
            </a:r>
            <a:r>
              <a:rPr lang="de-DE" u="sng" dirty="0">
                <a:solidFill>
                  <a:srgbClr val="0070C0"/>
                </a:solidFill>
                <a:hlinkClick r:id="rId2"/>
              </a:rPr>
              <a:t>@bayernhockey</a:t>
            </a:r>
            <a:r>
              <a:rPr lang="de-DE" dirty="0">
                <a:solidFill>
                  <a:srgbClr val="0070C0"/>
                </a:solidFill>
                <a:hlinkClick r:id="rId2"/>
              </a:rPr>
              <a:t>.de</a:t>
            </a:r>
            <a:r>
              <a:rPr lang="de-DE" dirty="0">
                <a:solidFill>
                  <a:srgbClr val="0070C0"/>
                </a:solidFill>
              </a:rPr>
              <a:t> </a:t>
            </a:r>
            <a:r>
              <a:rPr lang="de-DE" dirty="0"/>
              <a:t>mit dem Grund, evtl. können wir euch einen Aufschub gewähren.</a:t>
            </a:r>
            <a:endParaRPr lang="de-DE" dirty="0">
              <a:cs typeface="Calibri"/>
            </a:endParaRPr>
          </a:p>
        </p:txBody>
      </p:sp>
      <p:sp>
        <p:nvSpPr>
          <p:cNvPr id="2" name="Titel 1"/>
          <p:cNvSpPr>
            <a:spLocks noGrp="1"/>
          </p:cNvSpPr>
          <p:nvPr>
            <p:ph type="title"/>
          </p:nvPr>
        </p:nvSpPr>
        <p:spPr/>
        <p:txBody>
          <a:bodyPr/>
          <a:lstStyle/>
          <a:p>
            <a:r>
              <a:rPr lang="de-DE" dirty="0"/>
              <a:t>Wie geht´s weiter?</a:t>
            </a:r>
          </a:p>
        </p:txBody>
      </p:sp>
    </p:spTree>
    <p:extLst>
      <p:ext uri="{BB962C8B-B14F-4D97-AF65-F5344CB8AC3E}">
        <p14:creationId xmlns:p14="http://schemas.microsoft.com/office/powerpoint/2010/main" val="29332357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524000" y="982176"/>
            <a:ext cx="9144000" cy="4893647"/>
          </a:xfrm>
          <a:prstGeom prst="rect">
            <a:avLst/>
          </a:prstGeom>
          <a:noFill/>
        </p:spPr>
        <p:txBody>
          <a:bodyPr wrap="square" rtlCol="0">
            <a:spAutoFit/>
          </a:bodyPr>
          <a:lstStyle/>
          <a:p>
            <a:pPr algn="ctr"/>
            <a:r>
              <a:rPr lang="de-DE" sz="5400" dirty="0"/>
              <a:t>Vielen Dank für eure Aufmerksamkeit!</a:t>
            </a:r>
          </a:p>
          <a:p>
            <a:pPr algn="ctr"/>
            <a:br>
              <a:rPr lang="de-DE" sz="5400" dirty="0"/>
            </a:br>
            <a:r>
              <a:rPr lang="de-DE" sz="5400" dirty="0"/>
              <a:t>…und viel Spaß beim pfeifen!</a:t>
            </a:r>
            <a:endParaRPr lang="de-DE" sz="5000" b="1" dirty="0"/>
          </a:p>
          <a:p>
            <a:pPr algn="ctr"/>
            <a:endParaRPr lang="de-DE" sz="2400" dirty="0"/>
          </a:p>
          <a:p>
            <a:pPr algn="ctr"/>
            <a:endParaRPr lang="de-DE" sz="2400" dirty="0"/>
          </a:p>
          <a:p>
            <a:pPr algn="ctr"/>
            <a:endParaRPr lang="de-DE" sz="2400" dirty="0"/>
          </a:p>
          <a:p>
            <a:pPr algn="ctr"/>
            <a:endParaRPr lang="de-DE" sz="2400" dirty="0"/>
          </a:p>
        </p:txBody>
      </p:sp>
    </p:spTree>
    <p:extLst>
      <p:ext uri="{BB962C8B-B14F-4D97-AF65-F5344CB8AC3E}">
        <p14:creationId xmlns:p14="http://schemas.microsoft.com/office/powerpoint/2010/main" val="1916803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980728"/>
            <a:ext cx="8604448" cy="2364750"/>
          </a:xfrm>
          <a:prstGeom prst="rect">
            <a:avLst/>
          </a:prstGeom>
        </p:spPr>
        <p:txBody>
          <a:bodyPr wrap="square">
            <a:spAutoFit/>
          </a:bodyPr>
          <a:lstStyle/>
          <a:p>
            <a:pPr marL="634675" lvl="1" indent="-177475">
              <a:spcBef>
                <a:spcPts val="550"/>
              </a:spcBef>
              <a:tabLst>
                <a:tab pos="177475" algn="l"/>
                <a:tab pos="914033" algn="l"/>
                <a:tab pos="1828433" algn="l"/>
                <a:tab pos="2742833" algn="l"/>
                <a:tab pos="3657233" algn="l"/>
                <a:tab pos="4571633" algn="l"/>
                <a:tab pos="5486033" algn="l"/>
                <a:tab pos="6400433" algn="l"/>
                <a:tab pos="7314833" algn="l"/>
                <a:tab pos="8229233" algn="l"/>
                <a:tab pos="9143633" algn="l"/>
                <a:tab pos="10058033" algn="l"/>
              </a:tabLst>
              <a:defRPr sz="1800" b="0" i="0" u="none" strike="noStrike" kern="0" cap="none" spc="0" baseline="0">
                <a:solidFill>
                  <a:srgbClr val="000000"/>
                </a:solidFill>
                <a:uFillTx/>
              </a:defRPr>
            </a:pPr>
            <a:r>
              <a:rPr lang="de-DE" dirty="0">
                <a:ea typeface="Lucida Sans Unicode" pitchFamily="2"/>
                <a:cs typeface="Tahoma" pitchFamily="2"/>
              </a:rPr>
              <a:t>Wo darf (soll) ich pfeifen?</a:t>
            </a:r>
          </a:p>
          <a:p>
            <a:pPr marL="800100" lvl="2" indent="-342900">
              <a:spcBef>
                <a:spcPts val="500"/>
              </a:spcBef>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dirty="0">
                <a:ea typeface="Lucida Sans Unicode" pitchFamily="2"/>
                <a:cs typeface="Tahoma" pitchFamily="2"/>
              </a:rPr>
              <a:t>Die „Diagonale“ (Schiedsrichter stehen sich schräg gegenüber; nie auf gleicher Höhe)</a:t>
            </a:r>
          </a:p>
          <a:p>
            <a:pPr marL="800100" lvl="2" indent="-342900">
              <a:spcBef>
                <a:spcPts val="500"/>
              </a:spcBef>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dirty="0">
                <a:ea typeface="Lucida Sans Unicode" pitchFamily="2"/>
                <a:cs typeface="Tahoma" pitchFamily="2"/>
              </a:rPr>
              <a:t>nur im eigenen Kreis - eigene Seite – Grundlinie</a:t>
            </a:r>
          </a:p>
          <a:p>
            <a:pPr marL="800100" lvl="2" indent="-342900">
              <a:spcBef>
                <a:spcPts val="500"/>
              </a:spcBef>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dirty="0">
                <a:ea typeface="Lucida Sans Unicode" pitchFamily="2"/>
                <a:cs typeface="Tahoma" pitchFamily="2"/>
              </a:rPr>
              <a:t>Spiel immer auf sich zukommen lassen</a:t>
            </a:r>
          </a:p>
          <a:p>
            <a:pPr marL="800100" lvl="2" indent="-342900">
              <a:spcBef>
                <a:spcPts val="500"/>
              </a:spcBef>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b="1" u="sng" dirty="0">
                <a:ea typeface="Lucida Sans Unicode" pitchFamily="2"/>
                <a:cs typeface="Tahoma" pitchFamily="2"/>
              </a:rPr>
              <a:t>keine</a:t>
            </a:r>
            <a:r>
              <a:rPr lang="de-DE" b="1" dirty="0">
                <a:ea typeface="Lucida Sans Unicode" pitchFamily="2"/>
                <a:cs typeface="Tahoma" pitchFamily="2"/>
              </a:rPr>
              <a:t> Entscheidung im Kreis des Kollegen</a:t>
            </a:r>
            <a:r>
              <a:rPr lang="de-DE" dirty="0">
                <a:ea typeface="Lucida Sans Unicode" pitchFamily="2"/>
                <a:cs typeface="Tahoma" pitchFamily="2"/>
              </a:rPr>
              <a:t> (Feld)</a:t>
            </a:r>
          </a:p>
          <a:p>
            <a:pPr marL="634675" lvl="1" indent="-177475">
              <a:spcBef>
                <a:spcPts val="550"/>
              </a:spcBef>
              <a:tabLst>
                <a:tab pos="177475" algn="l"/>
                <a:tab pos="914033" algn="l"/>
                <a:tab pos="1828433" algn="l"/>
                <a:tab pos="2742833" algn="l"/>
                <a:tab pos="3657233" algn="l"/>
                <a:tab pos="4571633" algn="l"/>
                <a:tab pos="5486033" algn="l"/>
                <a:tab pos="6400433" algn="l"/>
                <a:tab pos="7314833" algn="l"/>
                <a:tab pos="8229233" algn="l"/>
                <a:tab pos="9143633" algn="l"/>
                <a:tab pos="10058033" algn="l"/>
              </a:tabLst>
              <a:defRPr sz="1800" b="0" i="0" u="none" strike="noStrike" kern="0" cap="none" spc="0" baseline="0">
                <a:solidFill>
                  <a:srgbClr val="000000"/>
                </a:solidFill>
                <a:uFillTx/>
              </a:defRPr>
            </a:pPr>
            <a:endParaRPr lang="de-DE" dirty="0">
              <a:ea typeface="Lucida Sans Unicode" pitchFamily="2"/>
              <a:cs typeface="Tahoma" pitchFamily="2"/>
            </a:endParaRPr>
          </a:p>
        </p:txBody>
      </p:sp>
      <p:sp>
        <p:nvSpPr>
          <p:cNvPr id="25" name="Freihandform 24"/>
          <p:cNvSpPr/>
          <p:nvPr/>
        </p:nvSpPr>
        <p:spPr>
          <a:xfrm>
            <a:off x="3522464" y="3680756"/>
            <a:ext cx="408605" cy="47019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hangingPunct="0">
              <a:spcBef>
                <a:spcPts val="1500"/>
              </a:spcBef>
              <a:defRPr sz="1800" b="0" i="0" u="none" strike="noStrike" kern="0" cap="none" spc="0" baseline="0">
                <a:solidFill>
                  <a:srgbClr val="000000"/>
                </a:solidFill>
                <a:uFillTx/>
              </a:defRPr>
            </a:pPr>
            <a:r>
              <a:rPr lang="de-DE" sz="2400" b="1" dirty="0">
                <a:solidFill>
                  <a:srgbClr val="FFFFFF"/>
                </a:solidFill>
                <a:latin typeface="Calibri" panose="020F0502020204030204" pitchFamily="34" charset="0"/>
                <a:ea typeface="Lucida Sans Unicode" pitchFamily="2"/>
                <a:cs typeface="Tahoma" pitchFamily="2"/>
              </a:rPr>
              <a:t>O</a:t>
            </a:r>
          </a:p>
        </p:txBody>
      </p:sp>
      <p:pic>
        <p:nvPicPr>
          <p:cNvPr id="29" name="Grafik 28"/>
          <p:cNvPicPr>
            <a:picLocks noChangeAspect="1"/>
          </p:cNvPicPr>
          <p:nvPr/>
        </p:nvPicPr>
        <p:blipFill rotWithShape="1">
          <a:blip r:embed="rId3" cstate="print">
            <a:extLst>
              <a:ext uri="{28A0092B-C50C-407E-A947-70E740481C1C}">
                <a14:useLocalDpi xmlns:a14="http://schemas.microsoft.com/office/drawing/2010/main"/>
              </a:ext>
            </a:extLst>
          </a:blip>
          <a:srcRect l="1507" t="2725" r="1602" b="1774"/>
          <a:stretch/>
        </p:blipFill>
        <p:spPr>
          <a:xfrm>
            <a:off x="1622777" y="3912382"/>
            <a:ext cx="4055348" cy="2677766"/>
          </a:xfrm>
          <a:prstGeom prst="rect">
            <a:avLst/>
          </a:prstGeom>
          <a:solidFill>
            <a:srgbClr val="FFFF00">
              <a:alpha val="34000"/>
            </a:srgbClr>
          </a:solidFill>
        </p:spPr>
      </p:pic>
      <p:sp>
        <p:nvSpPr>
          <p:cNvPr id="30" name="Textfeld 29"/>
          <p:cNvSpPr txBox="1"/>
          <p:nvPr/>
        </p:nvSpPr>
        <p:spPr>
          <a:xfrm>
            <a:off x="5882523" y="3660699"/>
            <a:ext cx="4364831" cy="3119008"/>
          </a:xfrm>
          <a:prstGeom prst="rect">
            <a:avLst/>
          </a:prstGeom>
          <a:noFill/>
        </p:spPr>
        <p:txBody>
          <a:bodyPr wrap="square" lIns="71323" tIns="35662" rIns="71323" bIns="35662" rtlCol="0">
            <a:spAutoFit/>
          </a:bodyPr>
          <a:lstStyle/>
          <a:p>
            <a:r>
              <a:rPr lang="de-DE" dirty="0">
                <a:solidFill>
                  <a:srgbClr val="00B050"/>
                </a:solidFill>
              </a:rPr>
              <a:t>S1</a:t>
            </a:r>
            <a:r>
              <a:rPr lang="de-DE" dirty="0"/>
              <a:t> = Bereich Schiedsrichter 1</a:t>
            </a:r>
          </a:p>
          <a:p>
            <a:r>
              <a:rPr lang="de-DE" dirty="0">
                <a:solidFill>
                  <a:srgbClr val="00B050"/>
                </a:solidFill>
              </a:rPr>
              <a:t>S2</a:t>
            </a:r>
            <a:r>
              <a:rPr lang="de-DE" dirty="0"/>
              <a:t> = Bereich Schiedsrichter 2</a:t>
            </a:r>
          </a:p>
          <a:p>
            <a:r>
              <a:rPr lang="de-DE" dirty="0"/>
              <a:t>     = Laufwege</a:t>
            </a:r>
          </a:p>
          <a:p>
            <a:r>
              <a:rPr lang="de-DE" dirty="0"/>
              <a:t>     = Gemeinsamer Bereich</a:t>
            </a:r>
          </a:p>
          <a:p>
            <a:endParaRPr lang="de-DE" dirty="0"/>
          </a:p>
          <a:p>
            <a:r>
              <a:rPr lang="de-DE" dirty="0"/>
              <a:t>Grundsätzlich gilt:</a:t>
            </a:r>
            <a:br>
              <a:rPr lang="de-DE" dirty="0"/>
            </a:br>
            <a:r>
              <a:rPr lang="de-DE" dirty="0"/>
              <a:t>- Schiedsrichter 1 </a:t>
            </a:r>
            <a:r>
              <a:rPr lang="de-DE" dirty="0">
                <a:uFill>
                  <a:solidFill>
                    <a:srgbClr val="FF0000"/>
                  </a:solidFill>
                </a:uFill>
              </a:rPr>
              <a:t>darf </a:t>
            </a:r>
            <a:r>
              <a:rPr lang="de-DE" u="sng" dirty="0"/>
              <a:t>nicht</a:t>
            </a:r>
            <a:r>
              <a:rPr lang="de-DE" dirty="0"/>
              <a:t> </a:t>
            </a:r>
            <a:r>
              <a:rPr lang="de-DE" u="sng" dirty="0"/>
              <a:t>in</a:t>
            </a:r>
            <a:r>
              <a:rPr lang="de-DE" dirty="0"/>
              <a:t> </a:t>
            </a:r>
            <a:r>
              <a:rPr lang="de-DE" u="sng" dirty="0"/>
              <a:t>den</a:t>
            </a:r>
            <a:r>
              <a:rPr lang="de-DE" dirty="0"/>
              <a:t> </a:t>
            </a:r>
            <a:r>
              <a:rPr lang="de-DE" u="sng" dirty="0"/>
              <a:t>Kreis </a:t>
            </a:r>
            <a:r>
              <a:rPr lang="de-DE" dirty="0"/>
              <a:t>von Schiedsrichter 2 </a:t>
            </a:r>
            <a:r>
              <a:rPr lang="de-DE" u="sng" dirty="0"/>
              <a:t>pfeifen</a:t>
            </a:r>
            <a:r>
              <a:rPr lang="de-DE" dirty="0"/>
              <a:t> und umgekehrt.</a:t>
            </a:r>
          </a:p>
          <a:p>
            <a:r>
              <a:rPr lang="de-DE" dirty="0"/>
              <a:t>- Schiedsrichter 2 darf die Strafecke im Kreis vom Schiedsrichter 1 </a:t>
            </a:r>
            <a:r>
              <a:rPr lang="de-DE" u="sng" dirty="0"/>
              <a:t>nur</a:t>
            </a:r>
            <a:r>
              <a:rPr lang="de-DE" dirty="0"/>
              <a:t> </a:t>
            </a:r>
            <a:r>
              <a:rPr lang="de-DE" u="sng" dirty="0"/>
              <a:t>anzeigen</a:t>
            </a:r>
            <a:r>
              <a:rPr lang="de-DE" dirty="0"/>
              <a:t> und umgekehrt.</a:t>
            </a:r>
          </a:p>
        </p:txBody>
      </p:sp>
      <p:cxnSp>
        <p:nvCxnSpPr>
          <p:cNvPr id="31" name="Gerader Verbinder 30"/>
          <p:cNvCxnSpPr/>
          <p:nvPr/>
        </p:nvCxnSpPr>
        <p:spPr>
          <a:xfrm>
            <a:off x="5882523" y="4390881"/>
            <a:ext cx="296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Gerader Verbinder 31"/>
          <p:cNvCxnSpPr>
            <a:cxnSpLocks/>
          </p:cNvCxnSpPr>
          <p:nvPr/>
        </p:nvCxnSpPr>
        <p:spPr>
          <a:xfrm flipH="1">
            <a:off x="1987495" y="4314142"/>
            <a:ext cx="3244146" cy="19092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a:stCxn id="51" idx="0"/>
          </p:cNvCxnSpPr>
          <p:nvPr/>
        </p:nvCxnSpPr>
        <p:spPr>
          <a:xfrm>
            <a:off x="1604825" y="4238003"/>
            <a:ext cx="4469" cy="7489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p:cNvCxnSpPr/>
          <p:nvPr/>
        </p:nvCxnSpPr>
        <p:spPr>
          <a:xfrm flipH="1" flipV="1">
            <a:off x="5646217" y="5539600"/>
            <a:ext cx="734" cy="76159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5" name="Gleichschenkliges Dreieck 34"/>
          <p:cNvSpPr/>
          <p:nvPr/>
        </p:nvSpPr>
        <p:spPr>
          <a:xfrm rot="16200000">
            <a:off x="2664842" y="3657557"/>
            <a:ext cx="1903573" cy="3228562"/>
          </a:xfrm>
          <a:prstGeom prst="triangle">
            <a:avLst>
              <a:gd name="adj" fmla="val 0"/>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de-DE" dirty="0"/>
          </a:p>
        </p:txBody>
      </p:sp>
      <p:cxnSp>
        <p:nvCxnSpPr>
          <p:cNvPr id="36" name="Gerader Verbinder 35"/>
          <p:cNvCxnSpPr>
            <a:cxnSpLocks/>
          </p:cNvCxnSpPr>
          <p:nvPr/>
        </p:nvCxnSpPr>
        <p:spPr>
          <a:xfrm>
            <a:off x="5231641" y="4314142"/>
            <a:ext cx="35700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Gerader Verbinder 36"/>
          <p:cNvCxnSpPr>
            <a:cxnSpLocks/>
          </p:cNvCxnSpPr>
          <p:nvPr/>
        </p:nvCxnSpPr>
        <p:spPr>
          <a:xfrm flipH="1">
            <a:off x="1700349" y="6216386"/>
            <a:ext cx="3029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Rechteck 37"/>
          <p:cNvSpPr/>
          <p:nvPr/>
        </p:nvSpPr>
        <p:spPr>
          <a:xfrm>
            <a:off x="5230907" y="4314143"/>
            <a:ext cx="365451" cy="2229653"/>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de-DE" dirty="0"/>
          </a:p>
        </p:txBody>
      </p:sp>
      <p:sp>
        <p:nvSpPr>
          <p:cNvPr id="39" name="Textfeld 38"/>
          <p:cNvSpPr txBox="1"/>
          <p:nvPr/>
        </p:nvSpPr>
        <p:spPr>
          <a:xfrm>
            <a:off x="4536334" y="5684769"/>
            <a:ext cx="642938" cy="502908"/>
          </a:xfrm>
          <a:prstGeom prst="rect">
            <a:avLst/>
          </a:prstGeom>
          <a:noFill/>
        </p:spPr>
        <p:txBody>
          <a:bodyPr wrap="square" lIns="71323" tIns="35662" rIns="71323" bIns="35662" rtlCol="0">
            <a:spAutoFit/>
          </a:bodyPr>
          <a:lstStyle/>
          <a:p>
            <a:r>
              <a:rPr lang="de-DE" sz="2800" dirty="0">
                <a:solidFill>
                  <a:srgbClr val="00B050"/>
                </a:solidFill>
              </a:rPr>
              <a:t>S2</a:t>
            </a:r>
          </a:p>
        </p:txBody>
      </p:sp>
      <p:cxnSp>
        <p:nvCxnSpPr>
          <p:cNvPr id="40" name="Gerade Verbindung mit Pfeil 39"/>
          <p:cNvCxnSpPr/>
          <p:nvPr/>
        </p:nvCxnSpPr>
        <p:spPr>
          <a:xfrm flipH="1">
            <a:off x="4927878" y="5631493"/>
            <a:ext cx="459575" cy="736638"/>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Rechteck 40"/>
          <p:cNvSpPr/>
          <p:nvPr/>
        </p:nvSpPr>
        <p:spPr>
          <a:xfrm>
            <a:off x="1703534" y="6223378"/>
            <a:ext cx="3530558" cy="320418"/>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de-DE" dirty="0"/>
          </a:p>
        </p:txBody>
      </p:sp>
      <p:cxnSp>
        <p:nvCxnSpPr>
          <p:cNvPr id="42" name="Gerade Verbindung mit Pfeil 41"/>
          <p:cNvCxnSpPr/>
          <p:nvPr/>
        </p:nvCxnSpPr>
        <p:spPr>
          <a:xfrm flipH="1">
            <a:off x="2833301" y="6435324"/>
            <a:ext cx="2650893" cy="847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3" name="Bogen 42"/>
          <p:cNvSpPr/>
          <p:nvPr/>
        </p:nvSpPr>
        <p:spPr>
          <a:xfrm rot="5400000">
            <a:off x="5342448" y="6129025"/>
            <a:ext cx="283191" cy="324347"/>
          </a:xfrm>
          <a:prstGeom prst="arc">
            <a:avLst/>
          </a:prstGeom>
          <a:ln w="28575"/>
        </p:spPr>
        <p:style>
          <a:lnRef idx="1">
            <a:schemeClr val="accent1"/>
          </a:lnRef>
          <a:fillRef idx="0">
            <a:schemeClr val="accent1"/>
          </a:fillRef>
          <a:effectRef idx="0">
            <a:schemeClr val="accent1"/>
          </a:effectRef>
          <a:fontRef idx="minor">
            <a:schemeClr val="tx1"/>
          </a:fontRef>
        </p:style>
        <p:txBody>
          <a:bodyPr lIns="71323" tIns="35662" rIns="71323" bIns="35662" rtlCol="0" anchor="ctr"/>
          <a:lstStyle/>
          <a:p>
            <a:pPr algn="ctr"/>
            <a:endParaRPr lang="de-DE" dirty="0"/>
          </a:p>
        </p:txBody>
      </p:sp>
      <p:sp>
        <p:nvSpPr>
          <p:cNvPr id="44" name="Gleichschenkliges Dreieck 43"/>
          <p:cNvSpPr/>
          <p:nvPr/>
        </p:nvSpPr>
        <p:spPr>
          <a:xfrm flipV="1">
            <a:off x="1995202" y="4322072"/>
            <a:ext cx="3233255" cy="1888708"/>
          </a:xfrm>
          <a:prstGeom prst="triangle">
            <a:avLst>
              <a:gd name="adj" fmla="val 0"/>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de-DE" dirty="0"/>
          </a:p>
        </p:txBody>
      </p:sp>
      <p:sp>
        <p:nvSpPr>
          <p:cNvPr id="45" name="Textfeld 44"/>
          <p:cNvSpPr txBox="1"/>
          <p:nvPr/>
        </p:nvSpPr>
        <p:spPr>
          <a:xfrm>
            <a:off x="2330830" y="4304937"/>
            <a:ext cx="570830" cy="502908"/>
          </a:xfrm>
          <a:prstGeom prst="rect">
            <a:avLst/>
          </a:prstGeom>
          <a:noFill/>
        </p:spPr>
        <p:txBody>
          <a:bodyPr wrap="square" lIns="71323" tIns="35662" rIns="71323" bIns="35662" rtlCol="0">
            <a:spAutoFit/>
          </a:bodyPr>
          <a:lstStyle/>
          <a:p>
            <a:r>
              <a:rPr lang="de-DE" sz="2800" dirty="0">
                <a:solidFill>
                  <a:srgbClr val="00B050"/>
                </a:solidFill>
              </a:rPr>
              <a:t>S1</a:t>
            </a:r>
          </a:p>
        </p:txBody>
      </p:sp>
      <p:sp>
        <p:nvSpPr>
          <p:cNvPr id="46" name="Ellipse 45"/>
          <p:cNvSpPr/>
          <p:nvPr/>
        </p:nvSpPr>
        <p:spPr>
          <a:xfrm flipV="1">
            <a:off x="3608552" y="5209288"/>
            <a:ext cx="65598" cy="635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de-DE" dirty="0"/>
          </a:p>
        </p:txBody>
      </p:sp>
      <p:sp>
        <p:nvSpPr>
          <p:cNvPr id="47" name="Rechteck 46"/>
          <p:cNvSpPr/>
          <p:nvPr/>
        </p:nvSpPr>
        <p:spPr>
          <a:xfrm>
            <a:off x="1697202" y="3951968"/>
            <a:ext cx="3891445" cy="367573"/>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de-DE" dirty="0"/>
          </a:p>
        </p:txBody>
      </p:sp>
      <p:cxnSp>
        <p:nvCxnSpPr>
          <p:cNvPr id="48" name="Gerade Verbindung mit Pfeil 47"/>
          <p:cNvCxnSpPr/>
          <p:nvPr/>
        </p:nvCxnSpPr>
        <p:spPr>
          <a:xfrm>
            <a:off x="1748391" y="4089372"/>
            <a:ext cx="278070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p:cNvCxnSpPr/>
          <p:nvPr/>
        </p:nvCxnSpPr>
        <p:spPr>
          <a:xfrm flipH="1">
            <a:off x="2053749" y="4138757"/>
            <a:ext cx="459575" cy="736638"/>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Rechteck 49"/>
          <p:cNvSpPr/>
          <p:nvPr/>
        </p:nvSpPr>
        <p:spPr>
          <a:xfrm>
            <a:off x="1720526" y="4319541"/>
            <a:ext cx="271493" cy="1891239"/>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de-DE" dirty="0"/>
          </a:p>
        </p:txBody>
      </p:sp>
      <p:sp>
        <p:nvSpPr>
          <p:cNvPr id="51" name="Bogen 50"/>
          <p:cNvSpPr/>
          <p:nvPr/>
        </p:nvSpPr>
        <p:spPr>
          <a:xfrm rot="16200000">
            <a:off x="1599760" y="4094437"/>
            <a:ext cx="297263" cy="287133"/>
          </a:xfrm>
          <a:prstGeom prst="arc">
            <a:avLst/>
          </a:prstGeom>
          <a:ln w="28575"/>
        </p:spPr>
        <p:style>
          <a:lnRef idx="1">
            <a:schemeClr val="accent1"/>
          </a:lnRef>
          <a:fillRef idx="0">
            <a:schemeClr val="accent1"/>
          </a:fillRef>
          <a:effectRef idx="0">
            <a:schemeClr val="accent1"/>
          </a:effectRef>
          <a:fontRef idx="minor">
            <a:schemeClr val="tx1"/>
          </a:fontRef>
        </p:style>
        <p:txBody>
          <a:bodyPr lIns="71323" tIns="35662" rIns="71323" bIns="35662" rtlCol="0" anchor="ctr"/>
          <a:lstStyle/>
          <a:p>
            <a:pPr algn="ctr"/>
            <a:endParaRPr lang="de-DE" dirty="0"/>
          </a:p>
        </p:txBody>
      </p:sp>
      <p:sp>
        <p:nvSpPr>
          <p:cNvPr id="52" name="Rechteck 51"/>
          <p:cNvSpPr/>
          <p:nvPr/>
        </p:nvSpPr>
        <p:spPr>
          <a:xfrm>
            <a:off x="2760767" y="4746861"/>
            <a:ext cx="1761168" cy="104379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3" name="Rechteck 52"/>
          <p:cNvSpPr/>
          <p:nvPr/>
        </p:nvSpPr>
        <p:spPr>
          <a:xfrm>
            <a:off x="5882523" y="4541675"/>
            <a:ext cx="304625" cy="133699"/>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4" name="Rechteck 53">
            <a:extLst>
              <a:ext uri="{FF2B5EF4-FFF2-40B4-BE49-F238E27FC236}">
                <a16:creationId xmlns:a16="http://schemas.microsoft.com/office/drawing/2014/main" id="{EB588090-D61D-4B66-8817-530BAFEEF644}"/>
              </a:ext>
            </a:extLst>
          </p:cNvPr>
          <p:cNvSpPr/>
          <p:nvPr/>
        </p:nvSpPr>
        <p:spPr>
          <a:xfrm>
            <a:off x="2125095" y="3304891"/>
            <a:ext cx="1309919" cy="220008"/>
          </a:xfrm>
          <a:prstGeom prst="rect">
            <a:avLst/>
          </a:prstGeom>
          <a:noFill/>
          <a:ln w="38100">
            <a:solidFill>
              <a:srgbClr val="068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5" name="Rechteck 54">
            <a:extLst>
              <a:ext uri="{FF2B5EF4-FFF2-40B4-BE49-F238E27FC236}">
                <a16:creationId xmlns:a16="http://schemas.microsoft.com/office/drawing/2014/main" id="{960E4155-2429-4DCC-A0DE-22F841FE7B65}"/>
              </a:ext>
            </a:extLst>
          </p:cNvPr>
          <p:cNvSpPr/>
          <p:nvPr/>
        </p:nvSpPr>
        <p:spPr>
          <a:xfrm>
            <a:off x="3874135" y="3300950"/>
            <a:ext cx="1309919" cy="220008"/>
          </a:xfrm>
          <a:prstGeom prst="rect">
            <a:avLst/>
          </a:prstGeom>
          <a:noFill/>
          <a:ln w="38100">
            <a:solidFill>
              <a:srgbClr val="068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6" name="Rechteck 55">
            <a:extLst>
              <a:ext uri="{FF2B5EF4-FFF2-40B4-BE49-F238E27FC236}">
                <a16:creationId xmlns:a16="http://schemas.microsoft.com/office/drawing/2014/main" id="{F0C203D4-12C5-4F01-9CF7-4C69FA7620AF}"/>
              </a:ext>
            </a:extLst>
          </p:cNvPr>
          <p:cNvSpPr/>
          <p:nvPr/>
        </p:nvSpPr>
        <p:spPr>
          <a:xfrm>
            <a:off x="3137051" y="3612591"/>
            <a:ext cx="1023122" cy="414147"/>
          </a:xfrm>
          <a:prstGeom prst="rect">
            <a:avLst/>
          </a:prstGeom>
          <a:noFill/>
          <a:ln w="38100">
            <a:solidFill>
              <a:srgbClr val="068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a:extLst>
              <a:ext uri="{FF2B5EF4-FFF2-40B4-BE49-F238E27FC236}">
                <a16:creationId xmlns:a16="http://schemas.microsoft.com/office/drawing/2014/main" id="{5AC40608-4382-4F14-8399-12E06FFEEEE3}"/>
              </a:ext>
            </a:extLst>
          </p:cNvPr>
          <p:cNvSpPr txBox="1"/>
          <p:nvPr/>
        </p:nvSpPr>
        <p:spPr>
          <a:xfrm>
            <a:off x="3088442" y="3638194"/>
            <a:ext cx="1224136" cy="307777"/>
          </a:xfrm>
          <a:prstGeom prst="rect">
            <a:avLst/>
          </a:prstGeom>
          <a:noFill/>
        </p:spPr>
        <p:txBody>
          <a:bodyPr wrap="square" rtlCol="0">
            <a:spAutoFit/>
          </a:bodyPr>
          <a:lstStyle/>
          <a:p>
            <a:r>
              <a:rPr lang="de-DE" sz="1400" dirty="0"/>
              <a:t>Wechselzone</a:t>
            </a:r>
          </a:p>
        </p:txBody>
      </p:sp>
      <p:sp>
        <p:nvSpPr>
          <p:cNvPr id="4" name="Textfeld 3">
            <a:extLst>
              <a:ext uri="{FF2B5EF4-FFF2-40B4-BE49-F238E27FC236}">
                <a16:creationId xmlns:a16="http://schemas.microsoft.com/office/drawing/2014/main" id="{E9E4B5A2-84EB-4A0C-B77C-1FDD1AAF1EF1}"/>
              </a:ext>
            </a:extLst>
          </p:cNvPr>
          <p:cNvSpPr txBox="1"/>
          <p:nvPr/>
        </p:nvSpPr>
        <p:spPr>
          <a:xfrm>
            <a:off x="2130974" y="3277387"/>
            <a:ext cx="1309919" cy="276999"/>
          </a:xfrm>
          <a:prstGeom prst="rect">
            <a:avLst/>
          </a:prstGeom>
          <a:noFill/>
        </p:spPr>
        <p:txBody>
          <a:bodyPr wrap="square" rtlCol="0">
            <a:spAutoFit/>
          </a:bodyPr>
          <a:lstStyle/>
          <a:p>
            <a:r>
              <a:rPr lang="de-DE" sz="1200" dirty="0"/>
              <a:t>Mannschaftsbank</a:t>
            </a:r>
          </a:p>
        </p:txBody>
      </p:sp>
      <p:sp>
        <p:nvSpPr>
          <p:cNvPr id="60" name="Textfeld 59">
            <a:extLst>
              <a:ext uri="{FF2B5EF4-FFF2-40B4-BE49-F238E27FC236}">
                <a16:creationId xmlns:a16="http://schemas.microsoft.com/office/drawing/2014/main" id="{A2388848-6521-484A-B4BD-11B562E29F7E}"/>
              </a:ext>
            </a:extLst>
          </p:cNvPr>
          <p:cNvSpPr txBox="1"/>
          <p:nvPr/>
        </p:nvSpPr>
        <p:spPr>
          <a:xfrm>
            <a:off x="3874135" y="3269994"/>
            <a:ext cx="1309919" cy="276999"/>
          </a:xfrm>
          <a:prstGeom prst="rect">
            <a:avLst/>
          </a:prstGeom>
          <a:noFill/>
        </p:spPr>
        <p:txBody>
          <a:bodyPr wrap="square" rtlCol="0">
            <a:spAutoFit/>
          </a:bodyPr>
          <a:lstStyle/>
          <a:p>
            <a:r>
              <a:rPr lang="de-DE" sz="1200" dirty="0"/>
              <a:t>Mannschaftsbank</a:t>
            </a:r>
          </a:p>
        </p:txBody>
      </p:sp>
      <p:sp>
        <p:nvSpPr>
          <p:cNvPr id="7" name="Titel 6"/>
          <p:cNvSpPr>
            <a:spLocks noGrp="1"/>
          </p:cNvSpPr>
          <p:nvPr>
            <p:ph type="title"/>
          </p:nvPr>
        </p:nvSpPr>
        <p:spPr/>
        <p:txBody>
          <a:bodyPr/>
          <a:lstStyle/>
          <a:p>
            <a:r>
              <a:rPr lang="de-DE" dirty="0"/>
              <a:t>Laufwege Feldhockey</a:t>
            </a:r>
          </a:p>
        </p:txBody>
      </p:sp>
    </p:spTree>
    <p:extLst>
      <p:ext uri="{BB962C8B-B14F-4D97-AF65-F5344CB8AC3E}">
        <p14:creationId xmlns:p14="http://schemas.microsoft.com/office/powerpoint/2010/main" val="359824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Grafik 5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85810" y="1619795"/>
            <a:ext cx="4961274" cy="4336870"/>
          </a:xfrm>
          <a:prstGeom prst="rect">
            <a:avLst/>
          </a:prstGeom>
        </p:spPr>
      </p:pic>
      <p:sp>
        <p:nvSpPr>
          <p:cNvPr id="2" name="Titel 1"/>
          <p:cNvSpPr>
            <a:spLocks noGrp="1"/>
          </p:cNvSpPr>
          <p:nvPr>
            <p:ph type="title"/>
          </p:nvPr>
        </p:nvSpPr>
        <p:spPr>
          <a:xfrm>
            <a:off x="1431998" y="436008"/>
            <a:ext cx="9328006" cy="1178240"/>
          </a:xfrm>
        </p:spPr>
        <p:txBody>
          <a:bodyPr>
            <a:normAutofit/>
          </a:bodyPr>
          <a:lstStyle/>
          <a:p>
            <a:r>
              <a:rPr lang="de-DE" b="1" u="sng" dirty="0"/>
              <a:t>Aufteilung und Laufwege</a:t>
            </a:r>
            <a:br>
              <a:rPr lang="de-DE" b="1" u="sng" dirty="0"/>
            </a:br>
            <a:r>
              <a:rPr lang="de-DE" sz="2280" dirty="0"/>
              <a:t>Dreiviertelfeld: U12</a:t>
            </a:r>
          </a:p>
        </p:txBody>
      </p:sp>
      <p:sp>
        <p:nvSpPr>
          <p:cNvPr id="47" name="Textfeld 46"/>
          <p:cNvSpPr txBox="1"/>
          <p:nvPr/>
        </p:nvSpPr>
        <p:spPr>
          <a:xfrm>
            <a:off x="5950269" y="1960244"/>
            <a:ext cx="5237797" cy="3336544"/>
          </a:xfrm>
          <a:prstGeom prst="rect">
            <a:avLst/>
          </a:prstGeom>
          <a:noFill/>
        </p:spPr>
        <p:txBody>
          <a:bodyPr wrap="square" lIns="85588" tIns="42794" rIns="85588" bIns="42794" rtlCol="0">
            <a:spAutoFit/>
          </a:bodyPr>
          <a:lstStyle/>
          <a:p>
            <a:r>
              <a:rPr lang="de-DE" sz="1920" dirty="0">
                <a:solidFill>
                  <a:srgbClr val="00B050"/>
                </a:solidFill>
              </a:rPr>
              <a:t>S1</a:t>
            </a:r>
            <a:r>
              <a:rPr lang="de-DE" sz="1920" dirty="0"/>
              <a:t> = Bereich Schiedsrichter 1</a:t>
            </a:r>
          </a:p>
          <a:p>
            <a:r>
              <a:rPr lang="de-DE" sz="1920" dirty="0">
                <a:solidFill>
                  <a:srgbClr val="00B050"/>
                </a:solidFill>
              </a:rPr>
              <a:t>S2</a:t>
            </a:r>
            <a:r>
              <a:rPr lang="de-DE" sz="1920" dirty="0"/>
              <a:t> = Bereich Schiedsrichter 2</a:t>
            </a:r>
          </a:p>
          <a:p>
            <a:r>
              <a:rPr lang="de-DE" sz="1920" dirty="0"/>
              <a:t>     = Laufwege</a:t>
            </a:r>
          </a:p>
          <a:p>
            <a:r>
              <a:rPr lang="de-DE" sz="1920" dirty="0"/>
              <a:t>     = Gemeinsamer Bereich</a:t>
            </a:r>
          </a:p>
          <a:p>
            <a:endParaRPr lang="de-DE" sz="1920" dirty="0"/>
          </a:p>
          <a:p>
            <a:r>
              <a:rPr lang="de-DE" sz="1920" dirty="0"/>
              <a:t>Grundsätzlich gilt:</a:t>
            </a:r>
          </a:p>
          <a:p>
            <a:r>
              <a:rPr lang="de-DE" sz="1920" dirty="0"/>
              <a:t>Schiedsrichter 1 </a:t>
            </a:r>
            <a:r>
              <a:rPr lang="de-DE" sz="1920" dirty="0">
                <a:uFill>
                  <a:solidFill>
                    <a:srgbClr val="FF0000"/>
                  </a:solidFill>
                </a:uFill>
              </a:rPr>
              <a:t>darf </a:t>
            </a:r>
            <a:r>
              <a:rPr lang="de-DE" sz="1920" u="sng" dirty="0">
                <a:uFill>
                  <a:solidFill>
                    <a:srgbClr val="FF0000"/>
                  </a:solidFill>
                </a:uFill>
              </a:rPr>
              <a:t>nicht in den Kreis</a:t>
            </a:r>
            <a:r>
              <a:rPr lang="de-DE" sz="1920" dirty="0"/>
              <a:t> von Schiedsrichter 2 </a:t>
            </a:r>
            <a:r>
              <a:rPr lang="de-DE" sz="1920" u="sng" dirty="0"/>
              <a:t>hinein</a:t>
            </a:r>
            <a:r>
              <a:rPr lang="de-DE" sz="1920" dirty="0"/>
              <a:t> </a:t>
            </a:r>
            <a:r>
              <a:rPr lang="de-DE" sz="1920" u="sng" dirty="0">
                <a:uFill>
                  <a:solidFill>
                    <a:srgbClr val="FF0000"/>
                  </a:solidFill>
                </a:uFill>
              </a:rPr>
              <a:t>pfeifen</a:t>
            </a:r>
            <a:r>
              <a:rPr lang="de-DE" sz="1920" dirty="0"/>
              <a:t> und umgekehrt. Schiedsrichter 2 darf die Strafecke im Kreis von Schiedsrichter 1 </a:t>
            </a:r>
            <a:r>
              <a:rPr lang="de-DE" sz="1920" u="sng" dirty="0">
                <a:uFill>
                  <a:solidFill>
                    <a:srgbClr val="FF0000"/>
                  </a:solidFill>
                </a:uFill>
              </a:rPr>
              <a:t>nur anzeigen </a:t>
            </a:r>
            <a:r>
              <a:rPr lang="de-DE" sz="1920" dirty="0"/>
              <a:t>und umgekehrt.</a:t>
            </a:r>
          </a:p>
          <a:p>
            <a:endParaRPr lang="de-DE" sz="1920" dirty="0"/>
          </a:p>
        </p:txBody>
      </p:sp>
      <p:cxnSp>
        <p:nvCxnSpPr>
          <p:cNvPr id="56" name="Gerader Verbinder 55"/>
          <p:cNvCxnSpPr/>
          <p:nvPr/>
        </p:nvCxnSpPr>
        <p:spPr>
          <a:xfrm>
            <a:off x="5918400" y="2790092"/>
            <a:ext cx="3552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Gerade Verbindung mit Pfeil 34"/>
          <p:cNvCxnSpPr>
            <a:stCxn id="50" idx="0"/>
          </p:cNvCxnSpPr>
          <p:nvPr/>
        </p:nvCxnSpPr>
        <p:spPr>
          <a:xfrm flipH="1">
            <a:off x="1038971" y="2079471"/>
            <a:ext cx="7157" cy="11232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1" name="Rechtwinkliges Dreieck 20"/>
          <p:cNvSpPr/>
          <p:nvPr/>
        </p:nvSpPr>
        <p:spPr>
          <a:xfrm rot="16200000">
            <a:off x="1378452" y="1976921"/>
            <a:ext cx="3663732" cy="4137906"/>
          </a:xfrm>
          <a:prstGeom prst="rtTriangle">
            <a:avLst/>
          </a:prstGeom>
          <a:solidFill>
            <a:srgbClr val="92D05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rtlCol="0" anchor="ctr"/>
          <a:lstStyle/>
          <a:p>
            <a:pPr algn="ctr"/>
            <a:endParaRPr lang="de-DE" sz="2160" dirty="0"/>
          </a:p>
        </p:txBody>
      </p:sp>
      <p:sp>
        <p:nvSpPr>
          <p:cNvPr id="20" name="Rechtwinkliges Dreieck 19"/>
          <p:cNvSpPr/>
          <p:nvPr/>
        </p:nvSpPr>
        <p:spPr>
          <a:xfrm rot="5400000">
            <a:off x="1919323" y="1451525"/>
            <a:ext cx="3663817" cy="4143862"/>
          </a:xfrm>
          <a:prstGeom prst="rtTriangle">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rtlCol="0" anchor="ctr"/>
          <a:lstStyle/>
          <a:p>
            <a:pPr algn="ctr"/>
            <a:endParaRPr lang="de-DE" sz="2160" dirty="0"/>
          </a:p>
        </p:txBody>
      </p:sp>
      <p:sp>
        <p:nvSpPr>
          <p:cNvPr id="45" name="Textfeld 44"/>
          <p:cNvSpPr txBox="1"/>
          <p:nvPr/>
        </p:nvSpPr>
        <p:spPr>
          <a:xfrm>
            <a:off x="1917334" y="2159791"/>
            <a:ext cx="684996" cy="603488"/>
          </a:xfrm>
          <a:prstGeom prst="rect">
            <a:avLst/>
          </a:prstGeom>
          <a:noFill/>
        </p:spPr>
        <p:txBody>
          <a:bodyPr wrap="square" lIns="85588" tIns="42794" rIns="85588" bIns="42794" rtlCol="0">
            <a:spAutoFit/>
          </a:bodyPr>
          <a:lstStyle/>
          <a:p>
            <a:r>
              <a:rPr lang="de-DE" sz="3360" dirty="0">
                <a:solidFill>
                  <a:srgbClr val="00B050"/>
                </a:solidFill>
              </a:rPr>
              <a:t>S1</a:t>
            </a:r>
          </a:p>
        </p:txBody>
      </p:sp>
      <p:sp>
        <p:nvSpPr>
          <p:cNvPr id="43" name="Textfeld 42"/>
          <p:cNvSpPr txBox="1"/>
          <p:nvPr/>
        </p:nvSpPr>
        <p:spPr>
          <a:xfrm>
            <a:off x="4563938" y="4806189"/>
            <a:ext cx="771526" cy="603488"/>
          </a:xfrm>
          <a:prstGeom prst="rect">
            <a:avLst/>
          </a:prstGeom>
          <a:noFill/>
        </p:spPr>
        <p:txBody>
          <a:bodyPr wrap="square" lIns="85588" tIns="42794" rIns="85588" bIns="42794" rtlCol="0">
            <a:spAutoFit/>
          </a:bodyPr>
          <a:lstStyle/>
          <a:p>
            <a:r>
              <a:rPr lang="de-DE" sz="3360" dirty="0">
                <a:solidFill>
                  <a:srgbClr val="00B050"/>
                </a:solidFill>
              </a:rPr>
              <a:t>S2</a:t>
            </a:r>
          </a:p>
        </p:txBody>
      </p:sp>
      <p:cxnSp>
        <p:nvCxnSpPr>
          <p:cNvPr id="55" name="Gerade Verbindung mit Pfeil 54"/>
          <p:cNvCxnSpPr/>
          <p:nvPr/>
        </p:nvCxnSpPr>
        <p:spPr>
          <a:xfrm flipH="1">
            <a:off x="2520299" y="5706856"/>
            <a:ext cx="3181072" cy="1016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7" name="Bogen 56"/>
          <p:cNvSpPr/>
          <p:nvPr/>
        </p:nvSpPr>
        <p:spPr>
          <a:xfrm rot="5400000">
            <a:off x="5531276" y="5339296"/>
            <a:ext cx="339829" cy="389216"/>
          </a:xfrm>
          <a:prstGeom prst="arc">
            <a:avLst/>
          </a:prstGeom>
          <a:ln w="28575"/>
        </p:spPr>
        <p:style>
          <a:lnRef idx="1">
            <a:schemeClr val="accent1"/>
          </a:lnRef>
          <a:fillRef idx="0">
            <a:schemeClr val="accent1"/>
          </a:fillRef>
          <a:effectRef idx="0">
            <a:schemeClr val="accent1"/>
          </a:effectRef>
          <a:fontRef idx="minor">
            <a:schemeClr val="tx1"/>
          </a:fontRef>
        </p:style>
        <p:txBody>
          <a:bodyPr lIns="85588" tIns="42794" rIns="85588" bIns="42794" rtlCol="0" anchor="ctr"/>
          <a:lstStyle/>
          <a:p>
            <a:pPr algn="ctr"/>
            <a:endParaRPr lang="de-DE" sz="2160" dirty="0"/>
          </a:p>
        </p:txBody>
      </p:sp>
      <p:cxnSp>
        <p:nvCxnSpPr>
          <p:cNvPr id="58" name="Gerade Verbindung mit Pfeil 57"/>
          <p:cNvCxnSpPr/>
          <p:nvPr/>
        </p:nvCxnSpPr>
        <p:spPr>
          <a:xfrm flipH="1" flipV="1">
            <a:off x="5895798" y="4317558"/>
            <a:ext cx="881" cy="122834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9" name="Gerade Verbindung mit Pfeil 58"/>
          <p:cNvCxnSpPr/>
          <p:nvPr/>
        </p:nvCxnSpPr>
        <p:spPr>
          <a:xfrm flipH="1">
            <a:off x="5033792" y="4742257"/>
            <a:ext cx="551490" cy="883966"/>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Rechteck 16"/>
          <p:cNvSpPr/>
          <p:nvPr/>
        </p:nvSpPr>
        <p:spPr>
          <a:xfrm>
            <a:off x="1118833" y="1692613"/>
            <a:ext cx="560468" cy="3671377"/>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rtlCol="0" anchor="ctr"/>
          <a:lstStyle/>
          <a:p>
            <a:pPr algn="ctr"/>
            <a:endParaRPr lang="de-DE" sz="2160" dirty="0"/>
          </a:p>
        </p:txBody>
      </p:sp>
      <p:cxnSp>
        <p:nvCxnSpPr>
          <p:cNvPr id="61" name="Gerade Verbindung mit Pfeil 60"/>
          <p:cNvCxnSpPr/>
          <p:nvPr/>
        </p:nvCxnSpPr>
        <p:spPr>
          <a:xfrm flipH="1">
            <a:off x="1584837" y="1960374"/>
            <a:ext cx="551490" cy="883966"/>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p:nvPr/>
        </p:nvCxnSpPr>
        <p:spPr>
          <a:xfrm>
            <a:off x="1218407" y="1901112"/>
            <a:ext cx="333684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0" name="Bogen 49"/>
          <p:cNvSpPr/>
          <p:nvPr/>
        </p:nvSpPr>
        <p:spPr>
          <a:xfrm rot="16200000">
            <a:off x="1040050" y="1907190"/>
            <a:ext cx="356716" cy="344560"/>
          </a:xfrm>
          <a:prstGeom prst="arc">
            <a:avLst/>
          </a:prstGeom>
          <a:ln w="28575"/>
        </p:spPr>
        <p:style>
          <a:lnRef idx="1">
            <a:schemeClr val="accent1"/>
          </a:lnRef>
          <a:fillRef idx="0">
            <a:schemeClr val="accent1"/>
          </a:fillRef>
          <a:effectRef idx="0">
            <a:schemeClr val="accent1"/>
          </a:effectRef>
          <a:fontRef idx="minor">
            <a:schemeClr val="tx1"/>
          </a:fontRef>
        </p:style>
        <p:txBody>
          <a:bodyPr lIns="85588" tIns="42794" rIns="85588" bIns="42794" rtlCol="0" anchor="ctr"/>
          <a:lstStyle/>
          <a:p>
            <a:pPr algn="ctr"/>
            <a:endParaRPr lang="de-DE" sz="2160" dirty="0"/>
          </a:p>
        </p:txBody>
      </p:sp>
      <p:cxnSp>
        <p:nvCxnSpPr>
          <p:cNvPr id="10" name="Gerader Verbinder 9"/>
          <p:cNvCxnSpPr>
            <a:cxnSpLocks/>
          </p:cNvCxnSpPr>
          <p:nvPr/>
        </p:nvCxnSpPr>
        <p:spPr>
          <a:xfrm flipH="1">
            <a:off x="1681553" y="2196820"/>
            <a:ext cx="3568589" cy="31729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Gerader Verbinder 31"/>
          <p:cNvCxnSpPr>
            <a:cxnSpLocks/>
          </p:cNvCxnSpPr>
          <p:nvPr/>
        </p:nvCxnSpPr>
        <p:spPr>
          <a:xfrm flipV="1">
            <a:off x="1107872" y="5363990"/>
            <a:ext cx="575273" cy="59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r Verbinder 12"/>
          <p:cNvCxnSpPr>
            <a:cxnSpLocks/>
          </p:cNvCxnSpPr>
          <p:nvPr/>
        </p:nvCxnSpPr>
        <p:spPr>
          <a:xfrm flipV="1">
            <a:off x="5251734" y="2187084"/>
            <a:ext cx="575273" cy="59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Ellipse 26"/>
          <p:cNvSpPr/>
          <p:nvPr/>
        </p:nvSpPr>
        <p:spPr>
          <a:xfrm flipV="1">
            <a:off x="3442610" y="3721910"/>
            <a:ext cx="78718" cy="763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rtlCol="0" anchor="ctr"/>
          <a:lstStyle/>
          <a:p>
            <a:pPr algn="ctr"/>
            <a:endParaRPr lang="de-DE" sz="2160" dirty="0"/>
          </a:p>
        </p:txBody>
      </p:sp>
      <p:sp>
        <p:nvSpPr>
          <p:cNvPr id="18" name="Rechteck 17"/>
          <p:cNvSpPr/>
          <p:nvPr/>
        </p:nvSpPr>
        <p:spPr>
          <a:xfrm>
            <a:off x="5275586" y="2207467"/>
            <a:ext cx="552976" cy="3663733"/>
          </a:xfrm>
          <a:prstGeom prst="rect">
            <a:avLst/>
          </a:prstGeom>
          <a:solidFill>
            <a:srgbClr val="92D05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rtlCol="0" anchor="ctr"/>
          <a:lstStyle/>
          <a:p>
            <a:pPr algn="ctr"/>
            <a:endParaRPr lang="de-DE" sz="2160" dirty="0"/>
          </a:p>
        </p:txBody>
      </p:sp>
      <p:sp>
        <p:nvSpPr>
          <p:cNvPr id="19" name="Gleichschenkliges Dreieck 18"/>
          <p:cNvSpPr/>
          <p:nvPr/>
        </p:nvSpPr>
        <p:spPr>
          <a:xfrm flipH="1">
            <a:off x="5270187" y="1691547"/>
            <a:ext cx="552976" cy="495538"/>
          </a:xfrm>
          <a:prstGeom prst="triangle">
            <a:avLst>
              <a:gd name="adj" fmla="val 0"/>
            </a:avLst>
          </a:prstGeom>
          <a:solidFill>
            <a:srgbClr val="FFFF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rtlCol="0" anchor="ctr"/>
          <a:lstStyle/>
          <a:p>
            <a:pPr algn="ctr"/>
            <a:endParaRPr lang="de-DE" sz="2160" dirty="0"/>
          </a:p>
        </p:txBody>
      </p:sp>
      <p:sp>
        <p:nvSpPr>
          <p:cNvPr id="22" name="Gleichschenkliges Dreieck 21"/>
          <p:cNvSpPr/>
          <p:nvPr/>
        </p:nvSpPr>
        <p:spPr>
          <a:xfrm flipH="1" flipV="1">
            <a:off x="1118834" y="5381177"/>
            <a:ext cx="582244" cy="496564"/>
          </a:xfrm>
          <a:prstGeom prst="triangle">
            <a:avLst>
              <a:gd name="adj" fmla="val 98841"/>
            </a:avLst>
          </a:prstGeom>
          <a:solidFill>
            <a:srgbClr val="92D05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rtlCol="0" anchor="ctr"/>
          <a:lstStyle/>
          <a:p>
            <a:pPr algn="ctr"/>
            <a:endParaRPr lang="de-DE" sz="2160" dirty="0"/>
          </a:p>
        </p:txBody>
      </p:sp>
      <p:sp>
        <p:nvSpPr>
          <p:cNvPr id="23" name="Sechseck 22"/>
          <p:cNvSpPr/>
          <p:nvPr/>
        </p:nvSpPr>
        <p:spPr>
          <a:xfrm rot="19479446">
            <a:off x="2287915" y="2785938"/>
            <a:ext cx="2400018" cy="1960402"/>
          </a:xfrm>
          <a:prstGeom prst="hexagon">
            <a:avLst>
              <a:gd name="adj" fmla="val 33520"/>
              <a:gd name="vf" fmla="val 115470"/>
            </a:avLst>
          </a:prstGeom>
          <a:solidFill>
            <a:schemeClr val="accent1">
              <a:alpha val="9000"/>
            </a:schemeClr>
          </a:solidFill>
          <a:ln w="31750">
            <a:prstDash val="sysDot"/>
          </a:ln>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rtlCol="0" anchor="ctr"/>
          <a:lstStyle/>
          <a:p>
            <a:pPr algn="ctr"/>
            <a:endParaRPr lang="de-DE" sz="2160" dirty="0"/>
          </a:p>
        </p:txBody>
      </p:sp>
      <p:cxnSp>
        <p:nvCxnSpPr>
          <p:cNvPr id="39" name="Gerader Verbinder 38"/>
          <p:cNvCxnSpPr/>
          <p:nvPr/>
        </p:nvCxnSpPr>
        <p:spPr>
          <a:xfrm>
            <a:off x="5947084" y="3090274"/>
            <a:ext cx="355200"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722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973958" y="1155057"/>
            <a:ext cx="9550895" cy="1733808"/>
          </a:xfrm>
          <a:prstGeom prst="rect">
            <a:avLst/>
          </a:prstGeom>
        </p:spPr>
        <p:txBody>
          <a:bodyPr wrap="square">
            <a:spAutoFit/>
          </a:bodyPr>
          <a:lstStyle/>
          <a:p>
            <a:pPr marL="634675" lvl="1" indent="-177475">
              <a:spcBef>
                <a:spcPts val="550"/>
              </a:spcBef>
              <a:tabLst>
                <a:tab pos="177475" algn="l"/>
                <a:tab pos="914033" algn="l"/>
                <a:tab pos="1828433" algn="l"/>
                <a:tab pos="2742833" algn="l"/>
                <a:tab pos="3657233" algn="l"/>
                <a:tab pos="4571633" algn="l"/>
                <a:tab pos="5486033" algn="l"/>
                <a:tab pos="6400433" algn="l"/>
                <a:tab pos="7314833" algn="l"/>
                <a:tab pos="8229233" algn="l"/>
                <a:tab pos="9143633" algn="l"/>
                <a:tab pos="10058033" algn="l"/>
              </a:tabLst>
              <a:defRPr sz="1800" b="0" i="0" u="none" strike="noStrike" kern="0" cap="none" spc="0" baseline="0">
                <a:solidFill>
                  <a:srgbClr val="000000"/>
                </a:solidFill>
                <a:uFillTx/>
              </a:defRPr>
            </a:pPr>
            <a:r>
              <a:rPr lang="de-DE" dirty="0">
                <a:latin typeface="+mj-lt"/>
                <a:ea typeface="Lucida Sans Unicode" pitchFamily="2"/>
                <a:cs typeface="Tahoma" pitchFamily="2"/>
              </a:rPr>
              <a:t>Wo darf (soll) ich pfeifen?</a:t>
            </a:r>
          </a:p>
          <a:p>
            <a:pPr marL="800100" lvl="2" indent="-342900">
              <a:spcBef>
                <a:spcPts val="500"/>
              </a:spcBef>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pitchFamily="2"/>
              </a:rPr>
              <a:t>Die „Diagonale“</a:t>
            </a:r>
          </a:p>
          <a:p>
            <a:pPr marL="800100" lvl="2" indent="-342900">
              <a:spcBef>
                <a:spcPts val="500"/>
              </a:spcBef>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pitchFamily="2"/>
              </a:rPr>
              <a:t>Die „Longline“</a:t>
            </a:r>
          </a:p>
          <a:p>
            <a:pPr marL="800100" lvl="2" indent="-342900">
              <a:spcBef>
                <a:spcPts val="500"/>
              </a:spcBef>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pitchFamily="2"/>
              </a:rPr>
              <a:t>Das Spiel auf sich zukommen lassen</a:t>
            </a:r>
          </a:p>
          <a:p>
            <a:pPr marL="800100" lvl="2" indent="-342900">
              <a:spcBef>
                <a:spcPts val="500"/>
              </a:spcBef>
              <a:buSzPct val="100000"/>
              <a:buFont typeface="Arial" panose="020B0604020202020204" pitchFamily="34" charset="0"/>
              <a:buChar char="•"/>
              <a:defRPr sz="1800" b="0" i="0" u="none" strike="noStrike" kern="0" cap="none" spc="0" baseline="0">
                <a:solidFill>
                  <a:srgbClr val="000000"/>
                </a:solidFill>
                <a:uFillTx/>
              </a:defRPr>
            </a:pPr>
            <a:r>
              <a:rPr lang="de-DE" dirty="0">
                <a:latin typeface="+mj-lt"/>
                <a:ea typeface="Lucida Sans Unicode" pitchFamily="2"/>
                <a:cs typeface="Tahoma" pitchFamily="2"/>
              </a:rPr>
              <a:t>Pfeifen: Gesamtes Spielfeld, im Kreis des Kollegen nur im Notfall</a:t>
            </a:r>
          </a:p>
        </p:txBody>
      </p:sp>
      <p:sp>
        <p:nvSpPr>
          <p:cNvPr id="6" name="Freihandform 5"/>
          <p:cNvSpPr/>
          <p:nvPr/>
        </p:nvSpPr>
        <p:spPr>
          <a:xfrm>
            <a:off x="2281412" y="3831976"/>
            <a:ext cx="408605" cy="47019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hangingPunct="0">
              <a:spcBef>
                <a:spcPts val="1500"/>
              </a:spcBef>
              <a:defRPr sz="1800" b="0" i="0" u="none" strike="noStrike" kern="0" cap="none" spc="0" baseline="0">
                <a:solidFill>
                  <a:srgbClr val="000000"/>
                </a:solidFill>
                <a:uFillTx/>
              </a:defRPr>
            </a:pPr>
            <a:r>
              <a:rPr lang="de-DE" sz="2400" b="1" dirty="0">
                <a:solidFill>
                  <a:srgbClr val="FFFFFF"/>
                </a:solidFill>
                <a:latin typeface="Calibri" panose="020F0502020204030204" pitchFamily="34" charset="0"/>
                <a:ea typeface="Lucida Sans Unicode" pitchFamily="2"/>
                <a:cs typeface="Tahoma" pitchFamily="2"/>
              </a:rPr>
              <a:t>O</a:t>
            </a:r>
          </a:p>
        </p:txBody>
      </p:sp>
      <p:sp>
        <p:nvSpPr>
          <p:cNvPr id="7" name="Textfeld 6"/>
          <p:cNvSpPr txBox="1"/>
          <p:nvPr/>
        </p:nvSpPr>
        <p:spPr>
          <a:xfrm>
            <a:off x="6960097" y="3626600"/>
            <a:ext cx="3409362" cy="923330"/>
          </a:xfrm>
          <a:prstGeom prst="rect">
            <a:avLst/>
          </a:prstGeom>
          <a:noFill/>
        </p:spPr>
        <p:txBody>
          <a:bodyPr wrap="square" rtlCol="0">
            <a:spAutoFit/>
          </a:bodyPr>
          <a:lstStyle/>
          <a:p>
            <a:r>
              <a:rPr lang="de-DE" dirty="0">
                <a:solidFill>
                  <a:srgbClr val="00B050"/>
                </a:solidFill>
              </a:rPr>
              <a:t>S1</a:t>
            </a:r>
            <a:r>
              <a:rPr lang="de-DE" dirty="0"/>
              <a:t> = Bereich Schiedsrichter 1</a:t>
            </a:r>
          </a:p>
          <a:p>
            <a:r>
              <a:rPr lang="de-DE" dirty="0">
                <a:solidFill>
                  <a:srgbClr val="00B050"/>
                </a:solidFill>
              </a:rPr>
              <a:t>S2</a:t>
            </a:r>
            <a:r>
              <a:rPr lang="de-DE" dirty="0"/>
              <a:t> = Bereich Schiedsrichter 2</a:t>
            </a:r>
          </a:p>
          <a:p>
            <a:r>
              <a:rPr lang="de-DE" dirty="0"/>
              <a:t>      = Laufwege</a:t>
            </a:r>
          </a:p>
        </p:txBody>
      </p:sp>
      <p:cxnSp>
        <p:nvCxnSpPr>
          <p:cNvPr id="8" name="Gerader Verbinder 7"/>
          <p:cNvCxnSpPr/>
          <p:nvPr/>
        </p:nvCxnSpPr>
        <p:spPr>
          <a:xfrm>
            <a:off x="6929952" y="4360127"/>
            <a:ext cx="39466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6960097" y="4765691"/>
            <a:ext cx="3727600" cy="1477328"/>
          </a:xfrm>
          <a:prstGeom prst="rect">
            <a:avLst/>
          </a:prstGeom>
          <a:noFill/>
        </p:spPr>
        <p:txBody>
          <a:bodyPr wrap="square" rtlCol="0">
            <a:spAutoFit/>
          </a:bodyPr>
          <a:lstStyle/>
          <a:p>
            <a:r>
              <a:rPr lang="de-DE" dirty="0"/>
              <a:t>Hinweis: Beide Schiedsrichter dürfen in den Schusskreis reinpfeifen. Die Zuständigkeit des Schiedsrichters im zugehörigen Schusskreis bleibt unverändert.</a:t>
            </a:r>
          </a:p>
        </p:txBody>
      </p:sp>
      <p:pic>
        <p:nvPicPr>
          <p:cNvPr id="10" name="Grafik 9"/>
          <p:cNvPicPr>
            <a:picLocks noChangeAspect="1"/>
          </p:cNvPicPr>
          <p:nvPr/>
        </p:nvPicPr>
        <p:blipFill>
          <a:blip r:embed="rId2"/>
          <a:stretch>
            <a:fillRect/>
          </a:stretch>
        </p:blipFill>
        <p:spPr>
          <a:xfrm>
            <a:off x="1703512" y="3436205"/>
            <a:ext cx="5006242" cy="3089142"/>
          </a:xfrm>
          <a:prstGeom prst="rect">
            <a:avLst/>
          </a:prstGeom>
        </p:spPr>
      </p:pic>
      <p:sp>
        <p:nvSpPr>
          <p:cNvPr id="11" name="Textfeld 10"/>
          <p:cNvSpPr txBox="1"/>
          <p:nvPr/>
        </p:nvSpPr>
        <p:spPr>
          <a:xfrm>
            <a:off x="3688953" y="6248345"/>
            <a:ext cx="1023122" cy="276999"/>
          </a:xfrm>
          <a:prstGeom prst="rect">
            <a:avLst/>
          </a:prstGeom>
          <a:noFill/>
        </p:spPr>
        <p:txBody>
          <a:bodyPr wrap="square" rtlCol="0">
            <a:spAutoFit/>
          </a:bodyPr>
          <a:lstStyle/>
          <a:p>
            <a:r>
              <a:rPr lang="de-DE" sz="1200" dirty="0"/>
              <a:t>Wechselzone</a:t>
            </a:r>
            <a:endParaRPr lang="de-DE" dirty="0"/>
          </a:p>
        </p:txBody>
      </p:sp>
      <p:sp>
        <p:nvSpPr>
          <p:cNvPr id="12" name="Rechteck 11"/>
          <p:cNvSpPr/>
          <p:nvPr/>
        </p:nvSpPr>
        <p:spPr>
          <a:xfrm>
            <a:off x="3688953" y="6154818"/>
            <a:ext cx="1023122" cy="414147"/>
          </a:xfrm>
          <a:prstGeom prst="rect">
            <a:avLst/>
          </a:prstGeom>
          <a:noFill/>
          <a:ln w="38100">
            <a:solidFill>
              <a:srgbClr val="068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3" name="Gerader Verbinder 12"/>
          <p:cNvCxnSpPr>
            <a:cxnSpLocks/>
          </p:cNvCxnSpPr>
          <p:nvPr/>
        </p:nvCxnSpPr>
        <p:spPr>
          <a:xfrm flipV="1">
            <a:off x="2631321" y="4074276"/>
            <a:ext cx="3129396" cy="1813508"/>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Gerader Verbinder 13"/>
          <p:cNvCxnSpPr>
            <a:cxnSpLocks/>
          </p:cNvCxnSpPr>
          <p:nvPr/>
        </p:nvCxnSpPr>
        <p:spPr>
          <a:xfrm flipV="1">
            <a:off x="2085708" y="5877272"/>
            <a:ext cx="545613" cy="1"/>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Gerader Verbinder 14"/>
          <p:cNvCxnSpPr>
            <a:cxnSpLocks/>
          </p:cNvCxnSpPr>
          <p:nvPr/>
        </p:nvCxnSpPr>
        <p:spPr>
          <a:xfrm>
            <a:off x="5749406" y="4077072"/>
            <a:ext cx="545613"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5681454" y="5499046"/>
            <a:ext cx="697010" cy="646331"/>
          </a:xfrm>
          <a:prstGeom prst="rect">
            <a:avLst/>
          </a:prstGeom>
          <a:noFill/>
        </p:spPr>
        <p:txBody>
          <a:bodyPr wrap="square" rtlCol="0">
            <a:spAutoFit/>
          </a:bodyPr>
          <a:lstStyle/>
          <a:p>
            <a:r>
              <a:rPr lang="de-DE" sz="3600" dirty="0">
                <a:solidFill>
                  <a:srgbClr val="00B050"/>
                </a:solidFill>
              </a:rPr>
              <a:t>S2</a:t>
            </a:r>
          </a:p>
        </p:txBody>
      </p:sp>
      <p:cxnSp>
        <p:nvCxnSpPr>
          <p:cNvPr id="17" name="Gerade Verbindung mit Pfeil 16"/>
          <p:cNvCxnSpPr>
            <a:cxnSpLocks/>
          </p:cNvCxnSpPr>
          <p:nvPr/>
        </p:nvCxnSpPr>
        <p:spPr>
          <a:xfrm flipH="1">
            <a:off x="2849426" y="6089464"/>
            <a:ext cx="3318611" cy="252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8" name="Bogen 17"/>
          <p:cNvSpPr/>
          <p:nvPr/>
        </p:nvSpPr>
        <p:spPr>
          <a:xfrm rot="5400000">
            <a:off x="6051530" y="5818508"/>
            <a:ext cx="233009" cy="313948"/>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cxnSp>
        <p:nvCxnSpPr>
          <p:cNvPr id="19" name="Gerade Verbindung mit Pfeil 18"/>
          <p:cNvCxnSpPr>
            <a:cxnSpLocks/>
          </p:cNvCxnSpPr>
          <p:nvPr/>
        </p:nvCxnSpPr>
        <p:spPr>
          <a:xfrm flipV="1">
            <a:off x="6325830" y="5313914"/>
            <a:ext cx="1535" cy="66285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flipH="1">
            <a:off x="5533425" y="5382912"/>
            <a:ext cx="444839" cy="606104"/>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a:xfrm>
            <a:off x="2128810" y="3889895"/>
            <a:ext cx="622323" cy="523220"/>
          </a:xfrm>
          <a:prstGeom prst="rect">
            <a:avLst/>
          </a:prstGeom>
          <a:noFill/>
        </p:spPr>
        <p:txBody>
          <a:bodyPr wrap="square" rtlCol="0">
            <a:spAutoFit/>
          </a:bodyPr>
          <a:lstStyle/>
          <a:p>
            <a:r>
              <a:rPr lang="de-DE" sz="2800" dirty="0">
                <a:solidFill>
                  <a:srgbClr val="00B050"/>
                </a:solidFill>
              </a:rPr>
              <a:t>S1</a:t>
            </a:r>
            <a:endParaRPr lang="de-DE" sz="3600" dirty="0">
              <a:solidFill>
                <a:srgbClr val="00B050"/>
              </a:solidFill>
            </a:endParaRPr>
          </a:p>
        </p:txBody>
      </p:sp>
      <p:cxnSp>
        <p:nvCxnSpPr>
          <p:cNvPr id="22" name="Gerade Verbindung mit Pfeil 21"/>
          <p:cNvCxnSpPr>
            <a:cxnSpLocks/>
          </p:cNvCxnSpPr>
          <p:nvPr/>
        </p:nvCxnSpPr>
        <p:spPr>
          <a:xfrm>
            <a:off x="2185211" y="3862085"/>
            <a:ext cx="334821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a:cxnSpLocks/>
          </p:cNvCxnSpPr>
          <p:nvPr/>
        </p:nvCxnSpPr>
        <p:spPr>
          <a:xfrm>
            <a:off x="2056827" y="3982634"/>
            <a:ext cx="0" cy="65829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Bogen 23"/>
          <p:cNvSpPr/>
          <p:nvPr/>
        </p:nvSpPr>
        <p:spPr>
          <a:xfrm rot="16200000">
            <a:off x="2073497" y="3849724"/>
            <a:ext cx="244588" cy="277927"/>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cxnSp>
        <p:nvCxnSpPr>
          <p:cNvPr id="25" name="Gerade Verbindung mit Pfeil 24"/>
          <p:cNvCxnSpPr/>
          <p:nvPr/>
        </p:nvCxnSpPr>
        <p:spPr>
          <a:xfrm flipH="1">
            <a:off x="2353394" y="3994835"/>
            <a:ext cx="496032" cy="582188"/>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feld 25"/>
          <p:cNvSpPr txBox="1"/>
          <p:nvPr/>
        </p:nvSpPr>
        <p:spPr>
          <a:xfrm>
            <a:off x="5387596" y="6248348"/>
            <a:ext cx="1309919" cy="276999"/>
          </a:xfrm>
          <a:prstGeom prst="rect">
            <a:avLst/>
          </a:prstGeom>
          <a:noFill/>
        </p:spPr>
        <p:txBody>
          <a:bodyPr wrap="square" rtlCol="0">
            <a:spAutoFit/>
          </a:bodyPr>
          <a:lstStyle/>
          <a:p>
            <a:r>
              <a:rPr lang="de-DE" sz="1200" dirty="0"/>
              <a:t>Mannschaftsbank</a:t>
            </a:r>
            <a:endParaRPr lang="de-DE" dirty="0"/>
          </a:p>
        </p:txBody>
      </p:sp>
      <p:sp>
        <p:nvSpPr>
          <p:cNvPr id="27" name="Rechteck 26"/>
          <p:cNvSpPr/>
          <p:nvPr/>
        </p:nvSpPr>
        <p:spPr>
          <a:xfrm>
            <a:off x="5341493" y="6269808"/>
            <a:ext cx="1309919" cy="220008"/>
          </a:xfrm>
          <a:prstGeom prst="rect">
            <a:avLst/>
          </a:prstGeom>
          <a:noFill/>
          <a:ln w="38100">
            <a:solidFill>
              <a:srgbClr val="068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Textfeld 27"/>
          <p:cNvSpPr txBox="1"/>
          <p:nvPr/>
        </p:nvSpPr>
        <p:spPr>
          <a:xfrm>
            <a:off x="1905761" y="6248345"/>
            <a:ext cx="1309919" cy="276999"/>
          </a:xfrm>
          <a:prstGeom prst="rect">
            <a:avLst/>
          </a:prstGeom>
          <a:noFill/>
        </p:spPr>
        <p:txBody>
          <a:bodyPr wrap="square" rtlCol="0">
            <a:spAutoFit/>
          </a:bodyPr>
          <a:lstStyle/>
          <a:p>
            <a:r>
              <a:rPr lang="de-DE" sz="1200" dirty="0"/>
              <a:t>Mannschaftsbank</a:t>
            </a:r>
            <a:endParaRPr lang="de-DE" dirty="0"/>
          </a:p>
        </p:txBody>
      </p:sp>
      <p:sp>
        <p:nvSpPr>
          <p:cNvPr id="29" name="Rechteck 28"/>
          <p:cNvSpPr/>
          <p:nvPr/>
        </p:nvSpPr>
        <p:spPr>
          <a:xfrm>
            <a:off x="1859658" y="6269805"/>
            <a:ext cx="1309919" cy="220008"/>
          </a:xfrm>
          <a:prstGeom prst="rect">
            <a:avLst/>
          </a:prstGeom>
          <a:noFill/>
          <a:ln w="38100">
            <a:solidFill>
              <a:srgbClr val="068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 name="Titel 29"/>
          <p:cNvSpPr>
            <a:spLocks noGrp="1"/>
          </p:cNvSpPr>
          <p:nvPr>
            <p:ph type="title"/>
          </p:nvPr>
        </p:nvSpPr>
        <p:spPr/>
        <p:txBody>
          <a:bodyPr/>
          <a:lstStyle/>
          <a:p>
            <a:r>
              <a:rPr lang="de-DE" dirty="0"/>
              <a:t>Laufwege Hallenhockey</a:t>
            </a:r>
          </a:p>
        </p:txBody>
      </p:sp>
    </p:spTree>
    <p:extLst>
      <p:ext uri="{BB962C8B-B14F-4D97-AF65-F5344CB8AC3E}">
        <p14:creationId xmlns:p14="http://schemas.microsoft.com/office/powerpoint/2010/main" val="1562957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cs typeface="Calibri"/>
              </a:rPr>
              <a:t>Was ist hier alles falsch?</a:t>
            </a:r>
          </a:p>
        </p:txBody>
      </p:sp>
      <p:pic>
        <p:nvPicPr>
          <p:cNvPr id="2" name="folie09 (convert-video-online.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1482" y="936000"/>
            <a:ext cx="9908882" cy="5573746"/>
          </a:xfrm>
          <a:prstGeom prst="rect">
            <a:avLst/>
          </a:prstGeom>
        </p:spPr>
      </p:pic>
      <p:sp>
        <p:nvSpPr>
          <p:cNvPr id="4" name="Textfeld 3">
            <a:extLst>
              <a:ext uri="{FF2B5EF4-FFF2-40B4-BE49-F238E27FC236}">
                <a16:creationId xmlns:a16="http://schemas.microsoft.com/office/drawing/2014/main" id="{AC3F0A2B-E5CC-9344-A958-651ADAFA62E7}"/>
              </a:ext>
            </a:extLst>
          </p:cNvPr>
          <p:cNvSpPr txBox="1"/>
          <p:nvPr/>
        </p:nvSpPr>
        <p:spPr>
          <a:xfrm>
            <a:off x="11259471" y="6614399"/>
            <a:ext cx="932529" cy="246221"/>
          </a:xfrm>
          <a:prstGeom prst="rect">
            <a:avLst/>
          </a:prstGeom>
          <a:noFill/>
        </p:spPr>
        <p:txBody>
          <a:bodyPr wrap="square" rtlCol="0">
            <a:spAutoFit/>
          </a:bodyPr>
          <a:lstStyle/>
          <a:p>
            <a:r>
              <a:rPr lang="de-DE" sz="1000" dirty="0"/>
              <a:t>Quelle: WHV</a:t>
            </a:r>
          </a:p>
        </p:txBody>
      </p:sp>
    </p:spTree>
    <p:extLst>
      <p:ext uri="{BB962C8B-B14F-4D97-AF65-F5344CB8AC3E}">
        <p14:creationId xmlns:p14="http://schemas.microsoft.com/office/powerpoint/2010/main" val="326167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dirty="0">
              <a:solidFill>
                <a:srgbClr val="003399"/>
              </a:solidFill>
              <a:latin typeface="Arial Narrow" pitchFamily="34"/>
              <a:ea typeface="Lucida Sans Unicode" pitchFamily="2"/>
              <a:cs typeface="Tahoma" pitchFamily="2"/>
            </a:endParaRPr>
          </a:p>
        </p:txBody>
      </p:sp>
      <p:sp>
        <p:nvSpPr>
          <p:cNvPr id="6" name="Rechteck 5"/>
          <p:cNvSpPr/>
          <p:nvPr/>
        </p:nvSpPr>
        <p:spPr>
          <a:xfrm>
            <a:off x="1524000" y="1268760"/>
            <a:ext cx="9144000" cy="4308872"/>
          </a:xfrm>
          <a:prstGeom prst="rect">
            <a:avLst/>
          </a:prstGeom>
        </p:spPr>
        <p:txBody>
          <a:bodyPr wrap="square">
            <a:spAutoFit/>
          </a:bodyPr>
          <a:lstStyle/>
          <a:p>
            <a:pPr hangingPunct="0">
              <a:spcBef>
                <a:spcPts val="600"/>
              </a:spcBef>
              <a:spcAft>
                <a:spcPts val="600"/>
              </a:spcAft>
              <a:defRPr sz="1800" b="0" i="0" u="none" strike="noStrike" kern="0" cap="none" spc="0" baseline="0">
                <a:solidFill>
                  <a:srgbClr val="000000"/>
                </a:solidFill>
                <a:uFillTx/>
              </a:defRPr>
            </a:pPr>
            <a:r>
              <a:rPr lang="de-DE" dirty="0">
                <a:ea typeface="Lucida Sans Unicode" pitchFamily="2"/>
                <a:cs typeface="Tahoma" pitchFamily="2"/>
              </a:rPr>
              <a:t>Bitte auf Setup achten: </a:t>
            </a:r>
            <a:r>
              <a:rPr lang="de-DE" b="1" dirty="0">
                <a:ea typeface="Lucida Sans Unicode" pitchFamily="2"/>
                <a:cs typeface="Tahoma" pitchFamily="2"/>
              </a:rPr>
              <a:t>Ball muss</a:t>
            </a:r>
            <a:r>
              <a:rPr lang="de-DE" dirty="0">
                <a:ea typeface="Lucida Sans Unicode" pitchFamily="2"/>
                <a:cs typeface="Tahoma" pitchFamily="2"/>
              </a:rPr>
              <a:t> vor Ausführung </a:t>
            </a:r>
            <a:r>
              <a:rPr lang="de-DE" b="1" dirty="0">
                <a:ea typeface="Lucida Sans Unicode" pitchFamily="2"/>
                <a:cs typeface="Tahoma" pitchFamily="2"/>
              </a:rPr>
              <a:t>ruhen</a:t>
            </a:r>
            <a:r>
              <a:rPr lang="de-DE" dirty="0">
                <a:ea typeface="Lucida Sans Unicode" pitchFamily="2"/>
                <a:cs typeface="Tahoma" pitchFamily="2"/>
              </a:rPr>
              <a:t>, </a:t>
            </a:r>
            <a:r>
              <a:rPr lang="de-DE" b="1" dirty="0">
                <a:ea typeface="Lucida Sans Unicode" pitchFamily="2"/>
                <a:cs typeface="Tahoma" pitchFamily="2"/>
              </a:rPr>
              <a:t>Abstand</a:t>
            </a:r>
            <a:r>
              <a:rPr lang="de-DE" dirty="0">
                <a:ea typeface="Lucida Sans Unicode" pitchFamily="2"/>
                <a:cs typeface="Tahoma" pitchFamily="2"/>
              </a:rPr>
              <a:t> von 5m (</a:t>
            </a:r>
            <a:r>
              <a:rPr lang="de-DE" dirty="0">
                <a:solidFill>
                  <a:srgbClr val="0070C0"/>
                </a:solidFill>
                <a:ea typeface="Lucida Sans Unicode" pitchFamily="2"/>
                <a:cs typeface="Tahoma" pitchFamily="2"/>
              </a:rPr>
              <a:t>Halle 3m</a:t>
            </a:r>
            <a:r>
              <a:rPr lang="de-DE" dirty="0">
                <a:ea typeface="Lucida Sans Unicode" pitchFamily="2"/>
                <a:cs typeface="Tahoma" pitchFamily="2"/>
              </a:rPr>
              <a:t>) muss eingehalten werden und der Freischlag muss </a:t>
            </a:r>
            <a:r>
              <a:rPr lang="de-DE" b="1" dirty="0">
                <a:ea typeface="Lucida Sans Unicode" pitchFamily="2"/>
                <a:cs typeface="Tahoma" pitchFamily="2"/>
              </a:rPr>
              <a:t>am richtigen Ort</a:t>
            </a:r>
            <a:r>
              <a:rPr lang="de-DE" dirty="0">
                <a:ea typeface="Lucida Sans Unicode" pitchFamily="2"/>
                <a:cs typeface="Tahoma" pitchFamily="2"/>
              </a:rPr>
              <a:t> ausgeführt werden.</a:t>
            </a:r>
          </a:p>
          <a:p>
            <a:pPr hangingPunct="0">
              <a:spcBef>
                <a:spcPts val="600"/>
              </a:spcBef>
              <a:spcAft>
                <a:spcPts val="600"/>
              </a:spcAft>
              <a:defRPr sz="1800" b="0" i="0" u="none" strike="noStrike" kern="0" cap="none" spc="0" baseline="0">
                <a:solidFill>
                  <a:srgbClr val="000000"/>
                </a:solidFill>
                <a:uFillTx/>
              </a:defRPr>
            </a:pPr>
            <a:r>
              <a:rPr lang="de-DE" b="1" dirty="0">
                <a:ea typeface="Lucida Sans Unicode" pitchFamily="2"/>
                <a:cs typeface="Tahoma" pitchFamily="2"/>
              </a:rPr>
              <a:t>Richtiger Ort:</a:t>
            </a:r>
            <a:br>
              <a:rPr lang="de-DE" dirty="0">
                <a:ea typeface="Lucida Sans Unicode" pitchFamily="2"/>
                <a:cs typeface="Tahoma" pitchFamily="2"/>
              </a:rPr>
            </a:br>
            <a:r>
              <a:rPr lang="de-DE" dirty="0">
                <a:ea typeface="Lucida Sans Unicode" pitchFamily="2"/>
                <a:cs typeface="Tahoma" pitchFamily="2"/>
              </a:rPr>
              <a:t>Der Selfpass muss „nahe am Ort“ des Freischlags im Umkreis von ca. 5m (</a:t>
            </a:r>
            <a:r>
              <a:rPr lang="de-DE" dirty="0">
                <a:solidFill>
                  <a:srgbClr val="0070C0"/>
                </a:solidFill>
                <a:ea typeface="Lucida Sans Unicode" pitchFamily="2"/>
                <a:cs typeface="Tahoma" pitchFamily="2"/>
              </a:rPr>
              <a:t>Halle 3m</a:t>
            </a:r>
            <a:r>
              <a:rPr lang="de-DE" dirty="0">
                <a:ea typeface="Lucida Sans Unicode" pitchFamily="2"/>
                <a:cs typeface="Tahoma" pitchFamily="2"/>
              </a:rPr>
              <a:t>) ausgeführt werden, </a:t>
            </a:r>
            <a:r>
              <a:rPr lang="de-DE" b="1" dirty="0">
                <a:solidFill>
                  <a:srgbClr val="FF0000"/>
                </a:solidFill>
                <a:ea typeface="Lucida Sans Unicode" pitchFamily="2"/>
                <a:cs typeface="Tahoma" pitchFamily="2"/>
              </a:rPr>
              <a:t>ohne sich einen Vorteil zu verschaffen.</a:t>
            </a:r>
            <a:endParaRPr lang="de-DE" dirty="0">
              <a:ea typeface="Lucida Sans Unicode" pitchFamily="2"/>
              <a:cs typeface="Tahoma" pitchFamily="2"/>
            </a:endParaRPr>
          </a:p>
          <a:p>
            <a:pPr hangingPunct="0">
              <a:spcBef>
                <a:spcPts val="600"/>
              </a:spcBef>
              <a:spcAft>
                <a:spcPts val="600"/>
              </a:spcAft>
              <a:defRPr sz="1800" b="0" i="0" u="none" strike="noStrike" kern="0" cap="none" spc="0" baseline="0">
                <a:solidFill>
                  <a:srgbClr val="000000"/>
                </a:solidFill>
                <a:uFillTx/>
              </a:defRPr>
            </a:pPr>
            <a:r>
              <a:rPr lang="de-DE" dirty="0">
                <a:ea typeface="Lucida Sans Unicode" pitchFamily="2"/>
                <a:cs typeface="Tahoma" pitchFamily="2"/>
              </a:rPr>
              <a:t>Hält der Gegenspieler den Abstand nicht ein, darf er zwar den Angreifer </a:t>
            </a:r>
            <a:r>
              <a:rPr lang="de-DE" b="1" dirty="0">
                <a:solidFill>
                  <a:srgbClr val="FF0000"/>
                </a:solidFill>
                <a:ea typeface="Lucida Sans Unicode" pitchFamily="2"/>
                <a:cs typeface="Tahoma" pitchFamily="2"/>
              </a:rPr>
              <a:t>begleiten</a:t>
            </a:r>
            <a:r>
              <a:rPr lang="de-DE" dirty="0">
                <a:ea typeface="Lucida Sans Unicode" pitchFamily="2"/>
                <a:cs typeface="Tahoma" pitchFamily="2"/>
              </a:rPr>
              <a:t>, aber die Ausführung </a:t>
            </a:r>
            <a:r>
              <a:rPr lang="de-DE" b="1" dirty="0">
                <a:solidFill>
                  <a:srgbClr val="FF0000"/>
                </a:solidFill>
                <a:ea typeface="Lucida Sans Unicode" pitchFamily="2"/>
                <a:cs typeface="Tahoma" pitchFamily="2"/>
              </a:rPr>
              <a:t>nicht beeinflussen </a:t>
            </a:r>
            <a:r>
              <a:rPr lang="de-DE" dirty="0">
                <a:ea typeface="Lucida Sans Unicode" pitchFamily="2"/>
                <a:cs typeface="Tahoma" pitchFamily="2"/>
              </a:rPr>
              <a:t>oder </a:t>
            </a:r>
            <a:r>
              <a:rPr lang="de-DE" b="1" dirty="0">
                <a:solidFill>
                  <a:srgbClr val="FF0000"/>
                </a:solidFill>
                <a:ea typeface="Lucida Sans Unicode" pitchFamily="2"/>
                <a:cs typeface="Tahoma" pitchFamily="2"/>
              </a:rPr>
              <a:t>versuchen den Ball zu spielen</a:t>
            </a:r>
            <a:r>
              <a:rPr lang="de-DE" dirty="0">
                <a:ea typeface="Lucida Sans Unicode" pitchFamily="2"/>
                <a:cs typeface="Tahoma" pitchFamily="2"/>
              </a:rPr>
              <a:t>, erst nach 5m (</a:t>
            </a:r>
            <a:r>
              <a:rPr lang="de-DE" dirty="0">
                <a:solidFill>
                  <a:srgbClr val="0070C0"/>
                </a:solidFill>
                <a:ea typeface="Lucida Sans Unicode" pitchFamily="2"/>
                <a:cs typeface="Tahoma" pitchFamily="2"/>
              </a:rPr>
              <a:t>Halle 3m</a:t>
            </a:r>
            <a:r>
              <a:rPr lang="de-DE" dirty="0">
                <a:ea typeface="Lucida Sans Unicode" pitchFamily="2"/>
                <a:cs typeface="Tahoma" pitchFamily="2"/>
              </a:rPr>
              <a:t>) darf der Verteidiger eingreifen. Greift der Verteidiger trotzdem ein, ist dies ein absichtlicher Regelverstoß und es erfolgt neben der Spielstrafe (evtl.) auch eine persönliche Strafe.</a:t>
            </a:r>
          </a:p>
          <a:p>
            <a:pPr hangingPunct="0">
              <a:spcBef>
                <a:spcPts val="600"/>
              </a:spcBef>
              <a:spcAft>
                <a:spcPts val="600"/>
              </a:spcAft>
              <a:defRPr sz="1800" b="0" i="0" u="none" strike="noStrike" kern="0" cap="none" spc="0" baseline="0">
                <a:solidFill>
                  <a:srgbClr val="000000"/>
                </a:solidFill>
                <a:uFillTx/>
              </a:defRPr>
            </a:pPr>
            <a:endParaRPr lang="de-DE" u="sng" dirty="0">
              <a:ea typeface="Lucida Sans Unicode" pitchFamily="2"/>
              <a:cs typeface="Tahoma" pitchFamily="2"/>
            </a:endParaRPr>
          </a:p>
          <a:p>
            <a:pPr hangingPunct="0">
              <a:spcBef>
                <a:spcPts val="600"/>
              </a:spcBef>
              <a:spcAft>
                <a:spcPts val="600"/>
              </a:spcAft>
              <a:defRPr sz="1800" b="0" i="0" u="none" strike="noStrike" kern="0" cap="none" spc="0" baseline="0">
                <a:solidFill>
                  <a:srgbClr val="000000"/>
                </a:solidFill>
                <a:uFillTx/>
              </a:defRPr>
            </a:pPr>
            <a:r>
              <a:rPr lang="de-DE" u="sng" dirty="0">
                <a:ea typeface="Lucida Sans Unicode" pitchFamily="2"/>
                <a:cs typeface="Tahoma" pitchFamily="2"/>
              </a:rPr>
              <a:t>Beachte:</a:t>
            </a:r>
            <a:br>
              <a:rPr lang="de-DE" dirty="0">
                <a:ea typeface="Lucida Sans Unicode" pitchFamily="2"/>
                <a:cs typeface="Tahoma" pitchFamily="2"/>
              </a:rPr>
            </a:br>
            <a:r>
              <a:rPr lang="de-DE" dirty="0">
                <a:ea typeface="Lucida Sans Unicode" pitchFamily="2"/>
                <a:cs typeface="Tahoma" pitchFamily="2"/>
              </a:rPr>
              <a:t>Freischlag und Selbstvorlage können eine gemeinsame Bewegungen sein.</a:t>
            </a:r>
            <a:br>
              <a:rPr lang="de-DE" dirty="0">
                <a:ea typeface="Lucida Sans Unicode" pitchFamily="2"/>
                <a:cs typeface="Tahoma" pitchFamily="2"/>
              </a:rPr>
            </a:br>
            <a:endParaRPr lang="de-DE" dirty="0">
              <a:ea typeface="Lucida Sans Unicode" pitchFamily="2"/>
              <a:cs typeface="Tahoma" pitchFamily="2"/>
            </a:endParaRPr>
          </a:p>
        </p:txBody>
      </p:sp>
      <p:sp>
        <p:nvSpPr>
          <p:cNvPr id="3" name="Titel 2"/>
          <p:cNvSpPr>
            <a:spLocks noGrp="1"/>
          </p:cNvSpPr>
          <p:nvPr>
            <p:ph type="title"/>
          </p:nvPr>
        </p:nvSpPr>
        <p:spPr/>
        <p:txBody>
          <a:bodyPr/>
          <a:lstStyle/>
          <a:p>
            <a:r>
              <a:rPr lang="de-DE" dirty="0"/>
              <a:t>Freischlag / Selfpass</a:t>
            </a:r>
          </a:p>
        </p:txBody>
      </p:sp>
    </p:spTree>
    <p:extLst>
      <p:ext uri="{BB962C8B-B14F-4D97-AF65-F5344CB8AC3E}">
        <p14:creationId xmlns:p14="http://schemas.microsoft.com/office/powerpoint/2010/main" val="2031281994"/>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4147</Words>
  <Application>Microsoft Office PowerPoint</Application>
  <PresentationFormat>Breitbild</PresentationFormat>
  <Paragraphs>434</Paragraphs>
  <Slides>48</Slides>
  <Notes>32</Notes>
  <HiddenSlides>0</HiddenSlides>
  <MMClips>6</MMClips>
  <ScaleCrop>false</ScaleCrop>
  <HeadingPairs>
    <vt:vector size="4" baseType="variant">
      <vt:variant>
        <vt:lpstr>Design</vt:lpstr>
      </vt:variant>
      <vt:variant>
        <vt:i4>1</vt:i4>
      </vt:variant>
      <vt:variant>
        <vt:lpstr>Folientitel</vt:lpstr>
      </vt:variant>
      <vt:variant>
        <vt:i4>48</vt:i4>
      </vt:variant>
    </vt:vector>
  </HeadingPairs>
  <TitlesOfParts>
    <vt:vector size="49" baseType="lpstr">
      <vt:lpstr>Larissa</vt:lpstr>
      <vt:lpstr>PowerPoint-Präsentation</vt:lpstr>
      <vt:lpstr>Ausrüstung der Schiedsrichter</vt:lpstr>
      <vt:lpstr>Schiedsrichter als Team</vt:lpstr>
      <vt:lpstr>Der Torwart</vt:lpstr>
      <vt:lpstr>Laufwege Feldhockey</vt:lpstr>
      <vt:lpstr>Aufteilung und Laufwege Dreiviertelfeld: U12</vt:lpstr>
      <vt:lpstr>Laufwege Hallenhockey</vt:lpstr>
      <vt:lpstr>Was ist hier alles falsch?</vt:lpstr>
      <vt:lpstr>Freischlag / Selfpass</vt:lpstr>
      <vt:lpstr>Freischlag/Selfpass</vt:lpstr>
      <vt:lpstr>Freischlag / Selfpass / Abstand</vt:lpstr>
      <vt:lpstr>Freischlag für Verteidiger im Schusskreis (15m 9m Bereich)</vt:lpstr>
      <vt:lpstr>Lange Ecke</vt:lpstr>
      <vt:lpstr>Bully – Ausführung / Was ist zu beachten</vt:lpstr>
      <vt:lpstr>Spielerwechsel</vt:lpstr>
      <vt:lpstr>Schlenzball</vt:lpstr>
      <vt:lpstr>Schlenzball</vt:lpstr>
      <vt:lpstr>Schlenzball</vt:lpstr>
      <vt:lpstr>Gefährliches Spiel</vt:lpstr>
      <vt:lpstr>Körperliches Spiel / Foulspiel</vt:lpstr>
      <vt:lpstr>Körperliches Spiel / Foulspiel</vt:lpstr>
      <vt:lpstr>Sliding Tackle</vt:lpstr>
      <vt:lpstr>Strafecke</vt:lpstr>
      <vt:lpstr>Strafecke - Durchführung</vt:lpstr>
      <vt:lpstr>Zeitstopp bei 4x 15 Minuten Spielzeit </vt:lpstr>
      <vt:lpstr>Strafecke – Beendigung</vt:lpstr>
      <vt:lpstr>Strafecke - "Cheating"</vt:lpstr>
      <vt:lpstr>Strafecke – Stellungsspiel Schiedsrichter</vt:lpstr>
      <vt:lpstr>PowerPoint-Präsentation</vt:lpstr>
      <vt:lpstr>7-m-Ball</vt:lpstr>
      <vt:lpstr>7-m-Ball Durchführung</vt:lpstr>
      <vt:lpstr>7-m-Ball – Stellungsspiel Schiedsrichter</vt:lpstr>
      <vt:lpstr>PowerPoint-Präsentation</vt:lpstr>
      <vt:lpstr>Strafecke oder 7-m-Ball</vt:lpstr>
      <vt:lpstr>Gefährlich in den Gegenspieler spielen</vt:lpstr>
      <vt:lpstr>Gefährlich in den Gegenspieler spielen</vt:lpstr>
      <vt:lpstr>Eingeklemmte Bälle (Bande und Schläger)</vt:lpstr>
      <vt:lpstr>Spielkontrolle / Management</vt:lpstr>
      <vt:lpstr>Persönliche Strafen Ablauf</vt:lpstr>
      <vt:lpstr>Persönliche Strafen</vt:lpstr>
      <vt:lpstr>PowerPoint-Präsentation</vt:lpstr>
      <vt:lpstr>Persönliche Strafen - Verhalten</vt:lpstr>
      <vt:lpstr>Persönliche Strafen - Bankstrafe</vt:lpstr>
      <vt:lpstr>Sonstiges</vt:lpstr>
      <vt:lpstr>Nach dem Spiel</vt:lpstr>
      <vt:lpstr>Der Regeltest</vt:lpstr>
      <vt:lpstr>Wie geht´s weiter?</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SR-Lehrgang Erwachsene</dc:title>
  <dc:creator>Dominik Dimper</dc:creator>
  <cp:lastModifiedBy>Rene Clausner</cp:lastModifiedBy>
  <cp:revision>78</cp:revision>
  <dcterms:created xsi:type="dcterms:W3CDTF">2016-03-29T18:39:15Z</dcterms:created>
  <dcterms:modified xsi:type="dcterms:W3CDTF">2022-02-01T08:09:05Z</dcterms:modified>
</cp:coreProperties>
</file>